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7562850" cy="1069181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235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1.jpeg"/><Relationship Id="rId4" Type="http://schemas.openxmlformats.org/officeDocument/2006/relationships/image" Target="../media/image40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eg"/><Relationship Id="rId11" Type="http://schemas.openxmlformats.org/officeDocument/2006/relationships/image" Target="../media/image26.jpeg"/><Relationship Id="rId5" Type="http://schemas.openxmlformats.org/officeDocument/2006/relationships/image" Target="../media/image20.jpeg"/><Relationship Id="rId10" Type="http://schemas.openxmlformats.org/officeDocument/2006/relationships/image" Target="../media/image25.jpeg"/><Relationship Id="rId4" Type="http://schemas.openxmlformats.org/officeDocument/2006/relationships/image" Target="../media/image19.jpeg"/><Relationship Id="rId9" Type="http://schemas.openxmlformats.org/officeDocument/2006/relationships/image" Target="../media/image2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544" y="2267712"/>
            <a:ext cx="6092952" cy="1935480"/>
          </a:xfrm>
          <a:prstGeom prst="rect">
            <a:avLst/>
          </a:prstGeom>
        </p:spPr>
      </p:pic>
      <p:sp>
        <p:nvSpPr>
          <p:cNvPr id="3" name="Прямокутник 2"/>
          <p:cNvSpPr/>
          <p:nvPr/>
        </p:nvSpPr>
        <p:spPr>
          <a:xfrm>
            <a:off x="1118616" y="502349"/>
            <a:ext cx="5657088" cy="137769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115000"/>
              </a:lnSpc>
            </a:pPr>
            <a:r>
              <a:rPr lang="uk" b="1" dirty="0">
                <a:solidFill>
                  <a:srgbClr val="48044A"/>
                </a:solidFill>
                <a:latin typeface="Calibri"/>
              </a:rPr>
              <a:t>НАЦІОНАЛЬНИЙ ТЕХНІЧНИЙ УНІВЕРСИТЕТ УКРАЇНИ «К</a:t>
            </a:r>
            <a:r>
              <a:rPr lang="uk-UA" b="1" dirty="0" err="1">
                <a:solidFill>
                  <a:srgbClr val="48044A"/>
                </a:solidFill>
                <a:latin typeface="Calibri"/>
              </a:rPr>
              <a:t>иївський</a:t>
            </a:r>
            <a:r>
              <a:rPr lang="uk-UA" b="1" dirty="0">
                <a:solidFill>
                  <a:srgbClr val="48044A"/>
                </a:solidFill>
                <a:latin typeface="Calibri"/>
              </a:rPr>
              <a:t> політехнічний інститут</a:t>
            </a:r>
          </a:p>
          <a:p>
            <a:pPr indent="0" algn="ctr">
              <a:lnSpc>
                <a:spcPct val="115000"/>
              </a:lnSpc>
            </a:pPr>
            <a:r>
              <a:rPr lang="uk" b="1" dirty="0">
                <a:solidFill>
                  <a:srgbClr val="48044A"/>
                </a:solidFill>
                <a:latin typeface="Calibri"/>
              </a:rPr>
              <a:t>імені Ігоря Сікорського» </a:t>
            </a:r>
            <a:endParaRPr lang="en-US" b="1" dirty="0">
              <a:solidFill>
                <a:srgbClr val="48044A"/>
              </a:solidFill>
              <a:latin typeface="Calibri"/>
            </a:endParaRPr>
          </a:p>
          <a:p>
            <a:pPr indent="0" algn="ctr">
              <a:lnSpc>
                <a:spcPct val="115000"/>
              </a:lnSpc>
            </a:pPr>
            <a:r>
              <a:rPr lang="uk" b="1" dirty="0">
                <a:solidFill>
                  <a:srgbClr val="48044A"/>
                </a:solidFill>
                <a:latin typeface="Calibri"/>
              </a:rPr>
              <a:t>Навчально-науковий інститут матеріалознавства та зварювання імені Є.О. патона</a:t>
            </a:r>
          </a:p>
        </p:txBody>
      </p:sp>
      <p:sp>
        <p:nvSpPr>
          <p:cNvPr id="5" name="Прямокутник 4"/>
          <p:cNvSpPr/>
          <p:nvPr/>
        </p:nvSpPr>
        <p:spPr>
          <a:xfrm>
            <a:off x="1313688" y="4514088"/>
            <a:ext cx="5337048" cy="96926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/>
            <a:r>
              <a:rPr lang="uk" sz="3600" b="1" i="1">
                <a:solidFill>
                  <a:srgbClr val="0604D0"/>
                </a:solidFill>
                <a:latin typeface="Calibri"/>
              </a:rPr>
              <a:t>ОСВІТА і НАУКА -ВИРОБНИЦТВУ ТА БІЗНЕСУ</a:t>
            </a:r>
          </a:p>
        </p:txBody>
      </p:sp>
      <p:sp>
        <p:nvSpPr>
          <p:cNvPr id="6" name="Прямокутник 5"/>
          <p:cNvSpPr/>
          <p:nvPr/>
        </p:nvSpPr>
        <p:spPr>
          <a:xfrm>
            <a:off x="1118616" y="5684520"/>
            <a:ext cx="5861304" cy="381609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910"/>
              </a:spcAft>
            </a:pPr>
            <a:r>
              <a:rPr lang="uk" sz="2800" cap="small">
                <a:solidFill>
                  <a:srgbClr val="48044A"/>
                </a:solidFill>
                <a:latin typeface="Calibri"/>
              </a:rPr>
              <a:t>Матеріалознавство, металургія</a:t>
            </a:r>
          </a:p>
          <a:p>
            <a:pPr marL="137228" indent="-177800">
              <a:lnSpc>
                <a:spcPct val="126000"/>
              </a:lnSpc>
            </a:pPr>
            <a:r>
              <a:rPr lang="uk" sz="1100" b="1">
                <a:solidFill>
                  <a:srgbClr val="062062"/>
                </a:solidFill>
                <a:latin typeface="Calibri"/>
              </a:rPr>
              <a:t>• Підготовка та підвищення кваліфікації інженерних та наукових кадрів з матеріалознавства, металургії</a:t>
            </a:r>
          </a:p>
          <a:p>
            <a:pPr indent="190500">
              <a:lnSpc>
                <a:spcPct val="126000"/>
              </a:lnSpc>
            </a:pPr>
            <a:r>
              <a:rPr lang="uk" sz="1100" b="1">
                <a:solidFill>
                  <a:srgbClr val="062062"/>
                </a:solidFill>
                <a:latin typeface="Calibri"/>
              </a:rPr>
              <a:t>• Нові матеріали і технології</a:t>
            </a:r>
          </a:p>
          <a:p>
            <a:pPr marL="137228" indent="-177800">
              <a:lnSpc>
                <a:spcPct val="126000"/>
              </a:lnSpc>
            </a:pPr>
            <a:r>
              <a:rPr lang="uk" sz="1100" b="1">
                <a:solidFill>
                  <a:srgbClr val="062062"/>
                </a:solidFill>
                <a:latin typeface="Calibri"/>
              </a:rPr>
              <a:t>• Відпрацювання технологічних регламентів,розробка ТУ, стандартів підприємства</a:t>
            </a:r>
          </a:p>
          <a:p>
            <a:pPr indent="190500">
              <a:lnSpc>
                <a:spcPct val="126000"/>
              </a:lnSpc>
            </a:pPr>
            <a:r>
              <a:rPr lang="uk" sz="1100" b="1">
                <a:solidFill>
                  <a:srgbClr val="062062"/>
                </a:solidFill>
                <a:latin typeface="Calibri"/>
              </a:rPr>
              <a:t>•  Організація та проведення контролю якості продукції</a:t>
            </a:r>
          </a:p>
          <a:p>
            <a:pPr marL="137228" indent="-177800">
              <a:lnSpc>
                <a:spcPct val="126000"/>
              </a:lnSpc>
            </a:pPr>
            <a:r>
              <a:rPr lang="uk" sz="1100" b="1">
                <a:solidFill>
                  <a:srgbClr val="062062"/>
                </a:solidFill>
                <a:latin typeface="Calibri"/>
              </a:rPr>
              <a:t>• Забезпечення контролю вхідних матеріалів на сучасному аналітичному обладнанні</a:t>
            </a:r>
          </a:p>
          <a:p>
            <a:pPr marL="137228" indent="-177800">
              <a:lnSpc>
                <a:spcPct val="126000"/>
              </a:lnSpc>
            </a:pPr>
            <a:r>
              <a:rPr lang="uk" sz="1100" b="1">
                <a:solidFill>
                  <a:srgbClr val="062062"/>
                </a:solidFill>
                <a:latin typeface="Calibri"/>
              </a:rPr>
              <a:t>• Діагностика причин виходу з ладу деталей, механізмів і машин, ліквідація причин браку</a:t>
            </a:r>
          </a:p>
          <a:p>
            <a:pPr indent="190500">
              <a:lnSpc>
                <a:spcPct val="126000"/>
              </a:lnSpc>
            </a:pPr>
            <a:r>
              <a:rPr lang="uk" sz="1100" b="1">
                <a:solidFill>
                  <a:srgbClr val="062062"/>
                </a:solidFill>
                <a:latin typeface="Calibri"/>
              </a:rPr>
              <a:t>• Надання обладнання та лабораторій для випробувань</a:t>
            </a:r>
          </a:p>
          <a:p>
            <a:pPr indent="190500">
              <a:lnSpc>
                <a:spcPct val="126000"/>
              </a:lnSpc>
            </a:pPr>
            <a:r>
              <a:rPr lang="uk" sz="1100" b="1">
                <a:solidFill>
                  <a:srgbClr val="062062"/>
                </a:solidFill>
                <a:latin typeface="Calibri"/>
              </a:rPr>
              <a:t>• Підбір та введення в дію нового сучасного виробничого обладнання</a:t>
            </a:r>
          </a:p>
          <a:p>
            <a:pPr marL="137228" indent="-177800">
              <a:lnSpc>
                <a:spcPct val="126000"/>
              </a:lnSpc>
            </a:pPr>
            <a:r>
              <a:rPr lang="uk" sz="1100" b="1">
                <a:solidFill>
                  <a:srgbClr val="062062"/>
                </a:solidFill>
                <a:latin typeface="Calibri"/>
              </a:rPr>
              <a:t>• Модернізація застарілого технологічного обладнання під вимоги сучасної конкурентоспроможної технології</a:t>
            </a:r>
          </a:p>
          <a:p>
            <a:pPr indent="190500">
              <a:lnSpc>
                <a:spcPct val="126000"/>
              </a:lnSpc>
            </a:pPr>
            <a:r>
              <a:rPr lang="uk" sz="1100" b="1">
                <a:solidFill>
                  <a:srgbClr val="062062"/>
                </a:solidFill>
                <a:latin typeface="Calibri"/>
              </a:rPr>
              <a:t>•  Проектування деталей, оснастки, технологічного обладнання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888" y="1389888"/>
            <a:ext cx="6397752" cy="5885688"/>
          </a:xfrm>
          <a:prstGeom prst="rect">
            <a:avLst/>
          </a:prstGeom>
        </p:spPr>
      </p:pic>
      <p:sp>
        <p:nvSpPr>
          <p:cNvPr id="3" name="Прямокутник 2"/>
          <p:cNvSpPr/>
          <p:nvPr/>
        </p:nvSpPr>
        <p:spPr>
          <a:xfrm>
            <a:off x="1155192" y="588264"/>
            <a:ext cx="1636776" cy="19812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457200"/>
            <a:r>
              <a:rPr lang="uk" sz="1500" b="1">
                <a:solidFill>
                  <a:srgbClr val="0604D0"/>
                </a:solidFill>
                <a:latin typeface="Calibri"/>
              </a:rPr>
              <a:t>4.</a:t>
            </a:r>
            <a:r>
              <a:rPr lang="uk" sz="1500" b="1">
                <a:latin typeface="Calibri"/>
              </a:rPr>
              <a:t> </a:t>
            </a:r>
            <a:r>
              <a:rPr lang="uk" sz="1500" b="1">
                <a:solidFill>
                  <a:srgbClr val="0604D0"/>
                </a:solidFill>
                <a:latin typeface="Calibri"/>
              </a:rPr>
              <a:t>ДІАГНОСТУЄМО</a:t>
            </a:r>
          </a:p>
        </p:txBody>
      </p:sp>
      <p:sp>
        <p:nvSpPr>
          <p:cNvPr id="4" name="Прямокутник 3"/>
          <p:cNvSpPr/>
          <p:nvPr/>
        </p:nvSpPr>
        <p:spPr>
          <a:xfrm>
            <a:off x="621792" y="4773168"/>
            <a:ext cx="155448" cy="2176272"/>
          </a:xfrm>
          <a:prstGeom prst="rect">
            <a:avLst/>
          </a:prstGeom>
          <a:solidFill>
            <a:srgbClr val="FFFFFF"/>
          </a:solidFill>
        </p:spPr>
        <p:txBody>
          <a:bodyPr vert="vert270" wrap="none" lIns="0" tIns="0" rIns="0" bIns="0">
            <a:noAutofit/>
          </a:bodyPr>
          <a:lstStyle/>
          <a:p>
            <a:pPr indent="0"/>
            <a:r>
              <a:rPr lang="ru" sz="950" b="1">
                <a:latin typeface="Times New Roman"/>
              </a:rPr>
              <a:t>Ударна </a:t>
            </a:r>
            <a:r>
              <a:rPr lang="uk" sz="950" b="1">
                <a:latin typeface="Times New Roman"/>
              </a:rPr>
              <a:t>н'яікісіь (беї надріїу), МДж/м</a:t>
            </a:r>
            <a:r>
              <a:rPr lang="uk" sz="950" b="1" baseline="30000">
                <a:latin typeface="Times New Roman"/>
              </a:rPr>
              <a:t>1</a:t>
            </a:r>
          </a:p>
        </p:txBody>
      </p:sp>
      <p:sp>
        <p:nvSpPr>
          <p:cNvPr id="5" name="Прямокутник 4"/>
          <p:cNvSpPr/>
          <p:nvPr/>
        </p:nvSpPr>
        <p:spPr>
          <a:xfrm>
            <a:off x="1411224" y="981456"/>
            <a:ext cx="4090416" cy="188976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0604D0"/>
                </a:solidFill>
                <a:latin typeface="Calibri"/>
              </a:rPr>
              <a:t>причини виходу з ладу деталей, механізмів і машин</a:t>
            </a:r>
          </a:p>
        </p:txBody>
      </p:sp>
      <p:sp>
        <p:nvSpPr>
          <p:cNvPr id="6" name="Прямокутник 5"/>
          <p:cNvSpPr/>
          <p:nvPr/>
        </p:nvSpPr>
        <p:spPr>
          <a:xfrm>
            <a:off x="847344" y="3465576"/>
            <a:ext cx="2618232" cy="56692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123000"/>
              </a:lnSpc>
            </a:pPr>
            <a:r>
              <a:rPr lang="uk" sz="1100">
                <a:latin typeface="Calibri"/>
              </a:rPr>
              <a:t>Фрагмент зламаної провушини деталі «Кронштейн кріплення задньої ресори» вантажного автомобіля </a:t>
            </a:r>
            <a:r>
              <a:rPr lang="uk" sz="1100" b="1">
                <a:latin typeface="Calibri"/>
              </a:rPr>
              <a:t>Рено</a:t>
            </a:r>
          </a:p>
        </p:txBody>
      </p:sp>
      <p:sp>
        <p:nvSpPr>
          <p:cNvPr id="7" name="Прямокутник 6"/>
          <p:cNvSpPr/>
          <p:nvPr/>
        </p:nvSpPr>
        <p:spPr>
          <a:xfrm>
            <a:off x="4657344" y="4785360"/>
            <a:ext cx="466344" cy="112776"/>
          </a:xfrm>
          <a:prstGeom prst="rect">
            <a:avLst/>
          </a:prstGeom>
          <a:solidFill>
            <a:srgbClr val="000000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750" b="1">
                <a:solidFill>
                  <a:srgbClr val="FFFFFF"/>
                </a:solidFill>
                <a:latin typeface="Times New Roman"/>
              </a:rPr>
              <a:t>ціни»»</a:t>
            </a:r>
          </a:p>
        </p:txBody>
      </p:sp>
      <p:sp>
        <p:nvSpPr>
          <p:cNvPr id="8" name="Прямокутник 7"/>
          <p:cNvSpPr/>
          <p:nvPr/>
        </p:nvSpPr>
        <p:spPr>
          <a:xfrm>
            <a:off x="957072" y="7293864"/>
            <a:ext cx="2938272" cy="12496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700" b="1">
                <a:latin typeface="Segoe UI"/>
              </a:rPr>
              <a:t>0,5        1        1,5       2       2,5        3        3,5       4</a:t>
            </a:r>
          </a:p>
        </p:txBody>
      </p:sp>
      <p:graphicFrame>
        <p:nvGraphicFramePr>
          <p:cNvPr id="9" name="Таблиця 8"/>
          <p:cNvGraphicFramePr>
            <a:graphicFrameLocks noGrp="1"/>
          </p:cNvGraphicFramePr>
          <p:nvPr/>
        </p:nvGraphicFramePr>
        <p:xfrm>
          <a:off x="1030224" y="4520184"/>
          <a:ext cx="2837688" cy="2679192"/>
        </p:xfrm>
        <a:graphic>
          <a:graphicData uri="http://schemas.openxmlformats.org/drawingml/2006/table">
            <a:tbl>
              <a:tblPr/>
              <a:tblGrid>
                <a:gridCol w="41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4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0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8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3568"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850">
                          <a:latin typeface="Times New Roman"/>
                        </a:rPr>
                        <a:t>z </a:t>
                      </a:r>
                      <a:r>
                        <a:rPr lang="uk" sz="850">
                          <a:latin typeface="Times New Roman"/>
                        </a:rPr>
                        <a:t>без надрізу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101600"/>
                      <a:r>
                        <a:rPr lang="uk" sz="850">
                          <a:latin typeface="Times New Roman"/>
                        </a:rPr>
                        <a:t>темни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850">
                          <a:latin typeface="Times New Roman"/>
                        </a:rPr>
                        <a:t>Й 1»ЯМ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750" b="1">
                          <a:latin typeface="Times New Roman"/>
                        </a:rPr>
                        <a:t>* світлий зяамІ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232"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3300">
                          <a:latin typeface="Times New Roman"/>
                        </a:rPr>
                        <a:t>L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232"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>
                        <a:spcBef>
                          <a:spcPts val="420"/>
                        </a:spcBef>
                      </a:pPr>
                      <a:r>
                        <a:rPr lang="uk" sz="850">
                          <a:latin typeface="Times New Roman"/>
                        </a:rPr>
                        <a:t>з надрізом </a:t>
                      </a:r>
                      <a:r>
                        <a:rPr lang="ru" sz="850">
                          <a:latin typeface="Times New Roman"/>
                        </a:rPr>
                        <a:t>/ \^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3300">
                          <a:latin typeface="Times New Roman"/>
                        </a:rPr>
                        <a:t>t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376"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3300">
                          <a:latin typeface="Times New Roman"/>
                        </a:rPr>
                        <a:t>\</a:t>
                      </a:r>
                    </a:p>
                    <a:p>
                      <a:pPr indent="0">
                        <a:lnSpc>
                          <a:spcPts val="528"/>
                        </a:lnSpc>
                      </a:pPr>
                      <a:r>
                        <a:rPr lang="uk" sz="3300">
                          <a:latin typeface="Times New Roman"/>
                        </a:rPr>
                        <a:t>\ \</a:t>
                      </a:r>
                    </a:p>
                    <a:p>
                      <a:pPr indent="101600">
                        <a:lnSpc>
                          <a:spcPts val="528"/>
                        </a:lnSpc>
                      </a:pPr>
                      <a:r>
                        <a:rPr lang="uk" sz="3300">
                          <a:latin typeface="Times New Roman"/>
                        </a:rPr>
                        <a:t>\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376"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1000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uk" sz="3300">
                          <a:latin typeface="Times New Roman"/>
                        </a:rPr>
                        <a:t>V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4100" indent="0"/>
                      <a:r>
                        <a:rPr lang="uk" sz="750" b="1">
                          <a:latin typeface="Times New Roman"/>
                        </a:rPr>
                        <a:t>■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Прямокутник 9"/>
          <p:cNvSpPr/>
          <p:nvPr/>
        </p:nvSpPr>
        <p:spPr>
          <a:xfrm>
            <a:off x="1932432" y="7470648"/>
            <a:ext cx="1030224" cy="14935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950" b="1">
                <a:latin typeface="Times New Roman"/>
              </a:rPr>
              <a:t>Вмісі кремнію, %</a:t>
            </a:r>
          </a:p>
        </p:txBody>
      </p:sp>
      <p:sp>
        <p:nvSpPr>
          <p:cNvPr id="11" name="Прямокутник 10"/>
          <p:cNvSpPr/>
          <p:nvPr/>
        </p:nvSpPr>
        <p:spPr>
          <a:xfrm>
            <a:off x="697992" y="8113776"/>
            <a:ext cx="6327648" cy="69189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457200" algn="just">
              <a:lnSpc>
                <a:spcPct val="123000"/>
              </a:lnSpc>
            </a:pPr>
            <a:r>
              <a:rPr lang="uk" sz="1300" b="1" i="1">
                <a:solidFill>
                  <a:srgbClr val="04028F"/>
                </a:solidFill>
                <a:latin typeface="Calibri"/>
              </a:rPr>
              <a:t>Надлишок кремнію та наявність голкоподібних силіцидів призводить до падіння ударної в'язкості і свідчить про порушення технологічного регламенту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1768" y="3157728"/>
            <a:ext cx="6004560" cy="7022592"/>
          </a:xfrm>
          <a:prstGeom prst="rect">
            <a:avLst/>
          </a:prstGeom>
        </p:spPr>
      </p:pic>
      <p:sp>
        <p:nvSpPr>
          <p:cNvPr id="3" name="Прямокутник 2"/>
          <p:cNvSpPr/>
          <p:nvPr/>
        </p:nvSpPr>
        <p:spPr>
          <a:xfrm>
            <a:off x="701040" y="588264"/>
            <a:ext cx="6333744" cy="24292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just"/>
            <a:r>
              <a:rPr lang="uk" sz="1500" b="1">
                <a:solidFill>
                  <a:srgbClr val="0604D0"/>
                </a:solidFill>
                <a:latin typeface="Calibri"/>
              </a:rPr>
              <a:t>5.</a:t>
            </a:r>
            <a:r>
              <a:rPr lang="uk" sz="1500" b="1">
                <a:latin typeface="Calibri"/>
              </a:rPr>
              <a:t> </a:t>
            </a:r>
            <a:r>
              <a:rPr lang="uk" sz="1500" b="1">
                <a:solidFill>
                  <a:srgbClr val="0604D0"/>
                </a:solidFill>
                <a:latin typeface="Calibri"/>
              </a:rPr>
              <a:t>ВИБЕРЕМО ІЗ ІСНУЮЧИХ АБО РОЗРОБИМО НОВІ МАТЕРІАЛИ ТА</a:t>
            </a:r>
          </a:p>
          <a:p>
            <a:pPr indent="495300">
              <a:spcAft>
                <a:spcPts val="420"/>
              </a:spcAft>
            </a:pPr>
            <a:r>
              <a:rPr lang="uk" sz="1500" b="1">
                <a:solidFill>
                  <a:srgbClr val="0604D0"/>
                </a:solidFill>
                <a:latin typeface="Calibri"/>
              </a:rPr>
              <a:t>ТЕХНОЛОГІЇ в залежності від умов їх експлуатації:</a:t>
            </a:r>
          </a:p>
          <a:p>
            <a:pPr indent="381000" algn="just">
              <a:lnSpc>
                <a:spcPct val="118000"/>
              </a:lnSpc>
              <a:spcAft>
                <a:spcPts val="420"/>
              </a:spcAft>
            </a:pPr>
            <a:r>
              <a:rPr lang="uk" sz="1100">
                <a:latin typeface="Calibri"/>
              </a:rPr>
              <a:t>надтверді; тугоплавкі, жаростійкі, зносостійкі, корозійностійкі, композиційні, керамічні, металокерамічні, полімеркерамічні, металеві, балістичні, інструментальні. </a:t>
            </a:r>
            <a:r>
              <a:rPr lang="uk" sz="1100" i="1">
                <a:latin typeface="Calibri"/>
              </a:rPr>
              <a:t>Матеріали спеціального призначення:</a:t>
            </a:r>
            <a:r>
              <a:rPr lang="uk" sz="1100">
                <a:latin typeface="Calibri"/>
              </a:rPr>
              <a:t> для ядерної енергетики, для ракетної техніки, для прямого перетворення теплової та хімічної енергії в електричну, емісійні.</a:t>
            </a:r>
          </a:p>
          <a:p>
            <a:pPr indent="381000" algn="just">
              <a:lnSpc>
                <a:spcPct val="119000"/>
              </a:lnSpc>
            </a:pPr>
            <a:r>
              <a:rPr lang="uk" sz="1100">
                <a:latin typeface="Calibri"/>
              </a:rPr>
              <a:t>Експертна система </a:t>
            </a:r>
            <a:r>
              <a:rPr lang="en-US" sz="1100">
                <a:latin typeface="Calibri"/>
              </a:rPr>
              <a:t>CES (Granta Design) </a:t>
            </a:r>
            <a:r>
              <a:rPr lang="uk" sz="1100">
                <a:latin typeface="Calibri"/>
              </a:rPr>
              <a:t>забезпечує оптимальний вибір матеріалу за наперед заданим комплексом фізичних, механічних, електро- та теплофізичних та окремих експлуатаційних властивостей. База даних містить понад 3.5 тис. промислових матеріалів. Технологія формоутворення та оброблення виробів може використовуватись як параметр оптимізації з огляду на форму, габарити та серійність.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304" y="5513832"/>
            <a:ext cx="3651504" cy="364540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0936" y="8138160"/>
            <a:ext cx="1258824" cy="1097280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701040" y="588264"/>
            <a:ext cx="6336792" cy="376123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707204" indent="-279400">
              <a:spcAft>
                <a:spcPts val="770"/>
              </a:spcAft>
            </a:pPr>
            <a:r>
              <a:rPr lang="uk" sz="1500" b="1">
                <a:solidFill>
                  <a:srgbClr val="0604D0"/>
                </a:solidFill>
                <a:latin typeface="Calibri"/>
              </a:rPr>
              <a:t>6.</a:t>
            </a:r>
            <a:r>
              <a:rPr lang="uk" sz="1500" b="1">
                <a:latin typeface="Calibri"/>
              </a:rPr>
              <a:t> </a:t>
            </a:r>
            <a:r>
              <a:rPr lang="uk" sz="1500" b="1">
                <a:solidFill>
                  <a:srgbClr val="0604D0"/>
                </a:solidFill>
                <a:latin typeface="Calibri"/>
              </a:rPr>
              <a:t>ЗАБЕЗПЕЧИМО вхідний контроль матеріалів</a:t>
            </a:r>
          </a:p>
          <a:p>
            <a:pPr indent="393700" algn="just">
              <a:lnSpc>
                <a:spcPct val="124000"/>
              </a:lnSpc>
            </a:pPr>
            <a:r>
              <a:rPr lang="uk" sz="1100">
                <a:latin typeface="Calibri"/>
              </a:rPr>
              <a:t>Встановлюємо хімічний, фазовий склад, мікроструктуру та властивості матеріалів в залежності від технології та фізико-хімічних параметрів процесів обробки в лабораторіях інженерно-фізичного факультету НТУУ «КПІ», які оснащені </a:t>
            </a:r>
            <a:r>
              <a:rPr lang="uk" sz="1100" b="1">
                <a:latin typeface="Calibri"/>
              </a:rPr>
              <a:t>комплектом сучасного обладнання:</a:t>
            </a:r>
          </a:p>
          <a:p>
            <a:pPr indent="0">
              <a:lnSpc>
                <a:spcPct val="124000"/>
              </a:lnSpc>
            </a:pPr>
            <a:r>
              <a:rPr lang="uk" sz="1100">
                <a:latin typeface="Calibri"/>
              </a:rPr>
              <a:t>- рентгенівський </a:t>
            </a:r>
            <a:r>
              <a:rPr lang="ru" sz="1100" b="1">
                <a:latin typeface="Calibri"/>
              </a:rPr>
              <a:t>дифрактометр </a:t>
            </a:r>
            <a:r>
              <a:rPr lang="en-US" sz="1100" b="1">
                <a:latin typeface="Calibri"/>
              </a:rPr>
              <a:t>Rigaku Ultima </a:t>
            </a:r>
            <a:r>
              <a:rPr lang="uk" sz="1100" b="1">
                <a:latin typeface="Calibri"/>
              </a:rPr>
              <a:t>IV, </a:t>
            </a:r>
            <a:r>
              <a:rPr lang="uk" sz="1100">
                <a:latin typeface="Calibri"/>
              </a:rPr>
              <a:t>Японія (єдиний в Україні);</a:t>
            </a:r>
          </a:p>
          <a:p>
            <a:pPr indent="0">
              <a:lnSpc>
                <a:spcPct val="124000"/>
              </a:lnSpc>
            </a:pPr>
            <a:r>
              <a:rPr lang="uk" sz="1100">
                <a:latin typeface="Calibri"/>
              </a:rPr>
              <a:t>- рентгенофлуоресцентний </a:t>
            </a:r>
            <a:r>
              <a:rPr lang="uk" sz="1100" b="1">
                <a:latin typeface="Calibri"/>
              </a:rPr>
              <a:t>експрес-аналізатор хімічного складу </a:t>
            </a:r>
            <a:r>
              <a:rPr lang="en-US" sz="1100" b="1">
                <a:latin typeface="Calibri"/>
              </a:rPr>
              <a:t>«EXPERT 3L»;</a:t>
            </a:r>
          </a:p>
          <a:p>
            <a:pPr indent="0">
              <a:lnSpc>
                <a:spcPct val="124000"/>
              </a:lnSpc>
            </a:pPr>
            <a:r>
              <a:rPr lang="uk" sz="1100">
                <a:latin typeface="Calibri"/>
              </a:rPr>
              <a:t>- растровий електронний мікроскоп з мікроаналізатором </a:t>
            </a:r>
            <a:r>
              <a:rPr lang="en-US" sz="1100" b="1">
                <a:latin typeface="Calibri"/>
              </a:rPr>
              <a:t>Selmi </a:t>
            </a:r>
            <a:r>
              <a:rPr lang="ru" sz="1100" b="1">
                <a:latin typeface="Calibri"/>
              </a:rPr>
              <a:t>РЕМ </a:t>
            </a:r>
            <a:r>
              <a:rPr lang="uk" sz="1100" b="1">
                <a:latin typeface="Calibri"/>
              </a:rPr>
              <a:t>106И </a:t>
            </a:r>
            <a:r>
              <a:rPr lang="uk" sz="1100">
                <a:latin typeface="Calibri"/>
              </a:rPr>
              <a:t>(Україна); -трансмісійний електронний мікроскоп </a:t>
            </a:r>
            <a:r>
              <a:rPr lang="en-US" sz="1100" b="1">
                <a:latin typeface="Calibri"/>
              </a:rPr>
              <a:t>Selmi </a:t>
            </a:r>
            <a:r>
              <a:rPr lang="uk" sz="1100" b="1">
                <a:latin typeface="Calibri"/>
              </a:rPr>
              <a:t>ПЕМ-У </a:t>
            </a:r>
            <a:r>
              <a:rPr lang="uk" sz="1100">
                <a:latin typeface="Calibri"/>
              </a:rPr>
              <a:t>(модернізований);</a:t>
            </a:r>
          </a:p>
          <a:p>
            <a:pPr indent="0">
              <a:lnSpc>
                <a:spcPct val="124000"/>
              </a:lnSpc>
            </a:pPr>
            <a:r>
              <a:rPr lang="uk" sz="1100">
                <a:latin typeface="Calibri"/>
              </a:rPr>
              <a:t>- металографічні мікроскопи </a:t>
            </a:r>
            <a:r>
              <a:rPr lang="uk" sz="1100" b="1">
                <a:latin typeface="Calibri"/>
              </a:rPr>
              <a:t>«МТ 7500» </a:t>
            </a:r>
            <a:r>
              <a:rPr lang="en-US" sz="1100">
                <a:latin typeface="Calibri"/>
              </a:rPr>
              <a:t>MEIJI TECHNO </a:t>
            </a:r>
            <a:r>
              <a:rPr lang="uk" sz="1100">
                <a:latin typeface="Calibri"/>
              </a:rPr>
              <a:t>та </a:t>
            </a:r>
            <a:r>
              <a:rPr lang="en-US" sz="1100" b="1">
                <a:latin typeface="Calibri"/>
              </a:rPr>
              <a:t>«RZ» </a:t>
            </a:r>
            <a:r>
              <a:rPr lang="uk" sz="1100">
                <a:latin typeface="Calibri"/>
              </a:rPr>
              <a:t>МЕІЛ </a:t>
            </a:r>
            <a:r>
              <a:rPr lang="en-US" sz="1100">
                <a:latin typeface="Calibri"/>
              </a:rPr>
              <a:t>TECHNO, </a:t>
            </a:r>
            <a:r>
              <a:rPr lang="uk" sz="1100">
                <a:latin typeface="Calibri"/>
              </a:rPr>
              <a:t>Японія, </a:t>
            </a:r>
            <a:r>
              <a:rPr lang="en-US" sz="1100" b="1">
                <a:latin typeface="Calibri"/>
              </a:rPr>
              <a:t>«Neophot-</a:t>
            </a:r>
            <a:r>
              <a:rPr lang="uk" sz="1100" b="1">
                <a:latin typeface="Calibri"/>
              </a:rPr>
              <a:t>21» </a:t>
            </a:r>
            <a:r>
              <a:rPr lang="uk" sz="1100">
                <a:latin typeface="Calibri"/>
              </a:rPr>
              <a:t>з приставкою </a:t>
            </a:r>
            <a:r>
              <a:rPr lang="en-US" sz="1100">
                <a:latin typeface="Calibri"/>
              </a:rPr>
              <a:t>Imagelab </a:t>
            </a:r>
            <a:r>
              <a:rPr lang="uk" sz="1100">
                <a:latin typeface="Calibri"/>
              </a:rPr>
              <a:t>1.0 для кількісного мікроструктурного аналізу.</a:t>
            </a:r>
          </a:p>
          <a:p>
            <a:pPr indent="393700" algn="just">
              <a:lnSpc>
                <a:spcPct val="124000"/>
              </a:lnSpc>
            </a:pPr>
            <a:r>
              <a:rPr lang="uk" sz="1100">
                <a:latin typeface="Calibri"/>
              </a:rPr>
              <a:t>Визначення комплексу механічних характеристик (міцності та пластичності) різних за своєю фізичною природою та структурним станом матеріалів, в т.ч. матеріалів, крихких при стандартних випробуваннях, за новітніми методиками мікромеханічних випробувань на приладах:</a:t>
            </a:r>
          </a:p>
          <a:p>
            <a:pPr indent="0">
              <a:lnSpc>
                <a:spcPct val="124000"/>
              </a:lnSpc>
            </a:pPr>
            <a:r>
              <a:rPr lang="uk" sz="1100">
                <a:latin typeface="Calibri"/>
              </a:rPr>
              <a:t>- мікротвердоміри </a:t>
            </a:r>
            <a:r>
              <a:rPr lang="en-US" sz="1100" b="1">
                <a:latin typeface="Calibri"/>
              </a:rPr>
              <a:t>Digital Microhardness Tester MHV-1000 </a:t>
            </a:r>
            <a:r>
              <a:rPr lang="en-US" sz="1100">
                <a:latin typeface="Calibri"/>
              </a:rPr>
              <a:t>(Time Group Inc.), </a:t>
            </a:r>
            <a:r>
              <a:rPr lang="uk" sz="1100" b="1">
                <a:latin typeface="Calibri"/>
              </a:rPr>
              <a:t>ПМТ-3; ПМТ-ЗМ;</a:t>
            </a:r>
          </a:p>
          <a:p>
            <a:pPr indent="0">
              <a:lnSpc>
                <a:spcPct val="124000"/>
              </a:lnSpc>
            </a:pPr>
            <a:r>
              <a:rPr lang="en-US" sz="1100">
                <a:latin typeface="Calibri"/>
              </a:rPr>
              <a:t>- </a:t>
            </a:r>
            <a:r>
              <a:rPr lang="uk" sz="1100">
                <a:latin typeface="Calibri"/>
              </a:rPr>
              <a:t>твердомір </a:t>
            </a:r>
            <a:r>
              <a:rPr lang="uk" sz="1100" b="1">
                <a:latin typeface="Calibri"/>
              </a:rPr>
              <a:t>ТП «Віккерс»;</a:t>
            </a:r>
          </a:p>
          <a:p>
            <a:pPr indent="0">
              <a:lnSpc>
                <a:spcPct val="124000"/>
              </a:lnSpc>
            </a:pPr>
            <a:r>
              <a:rPr lang="en-US" sz="1100">
                <a:latin typeface="Calibri"/>
              </a:rPr>
              <a:t>- </a:t>
            </a:r>
            <a:r>
              <a:rPr lang="uk" sz="1100">
                <a:latin typeface="Calibri"/>
              </a:rPr>
              <a:t>машина для механічних випробувань </a:t>
            </a:r>
            <a:r>
              <a:rPr lang="en-US" sz="1100" b="1">
                <a:latin typeface="Calibri"/>
              </a:rPr>
              <a:t>«Instron».</a:t>
            </a:r>
          </a:p>
        </p:txBody>
      </p:sp>
      <p:sp>
        <p:nvSpPr>
          <p:cNvPr id="5" name="Прямокутник 4"/>
          <p:cNvSpPr/>
          <p:nvPr/>
        </p:nvSpPr>
        <p:spPr>
          <a:xfrm>
            <a:off x="3526536" y="4629912"/>
            <a:ext cx="914400" cy="80467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650308" indent="0">
              <a:lnSpc>
                <a:spcPct val="125000"/>
              </a:lnSpc>
              <a:spcAft>
                <a:spcPts val="280"/>
              </a:spcAft>
            </a:pPr>
            <a:r>
              <a:rPr lang="uk" sz="1100" b="1">
                <a:latin typeface="Calibri"/>
              </a:rPr>
              <a:t>А</a:t>
            </a:r>
          </a:p>
          <a:p>
            <a:pPr indent="0" algn="ctr">
              <a:lnSpc>
                <a:spcPct val="125000"/>
              </a:lnSpc>
            </a:pPr>
            <a:r>
              <a:rPr lang="uk" sz="1100" b="1">
                <a:latin typeface="Calibri"/>
              </a:rPr>
              <a:t>ТЕХНОЛОГІЯ</a:t>
            </a:r>
          </a:p>
        </p:txBody>
      </p:sp>
      <p:sp>
        <p:nvSpPr>
          <p:cNvPr id="6" name="Прямокутник 5"/>
          <p:cNvSpPr/>
          <p:nvPr/>
        </p:nvSpPr>
        <p:spPr>
          <a:xfrm>
            <a:off x="1027176" y="9329928"/>
            <a:ext cx="890016" cy="15240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latin typeface="Calibri"/>
              </a:rPr>
              <a:t>СТРУКТУРА</a:t>
            </a:r>
          </a:p>
        </p:txBody>
      </p:sp>
      <p:sp>
        <p:nvSpPr>
          <p:cNvPr id="7" name="Прямокутник 6"/>
          <p:cNvSpPr/>
          <p:nvPr/>
        </p:nvSpPr>
        <p:spPr>
          <a:xfrm>
            <a:off x="3724656" y="7833360"/>
            <a:ext cx="414528" cy="13411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latin typeface="Calibri"/>
              </a:rPr>
              <a:t>Фоль-</a:t>
            </a:r>
          </a:p>
        </p:txBody>
      </p:sp>
      <p:sp>
        <p:nvSpPr>
          <p:cNvPr id="8" name="Прямокутник 7"/>
          <p:cNvSpPr/>
          <p:nvPr/>
        </p:nvSpPr>
        <p:spPr>
          <a:xfrm>
            <a:off x="5971032" y="9171432"/>
            <a:ext cx="725424" cy="40843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r>
              <a:rPr lang="uk" sz="1100" b="1">
                <a:latin typeface="Calibri"/>
              </a:rPr>
              <a:t>ВЛАСТИ¬</a:t>
            </a:r>
          </a:p>
          <a:p>
            <a:pPr indent="0" algn="ctr"/>
            <a:r>
              <a:rPr lang="uk" sz="1100" b="1">
                <a:latin typeface="Calibri"/>
              </a:rPr>
              <a:t>ВОСТІ</a:t>
            </a:r>
          </a:p>
        </p:txBody>
      </p:sp>
      <p:sp>
        <p:nvSpPr>
          <p:cNvPr id="9" name="Прямокутник 8"/>
          <p:cNvSpPr/>
          <p:nvPr/>
        </p:nvSpPr>
        <p:spPr>
          <a:xfrm>
            <a:off x="6367272" y="8778240"/>
            <a:ext cx="67056" cy="11582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en-US" sz="850">
                <a:latin typeface="Times New Roman"/>
              </a:rPr>
              <a:t>I</a:t>
            </a:r>
          </a:p>
        </p:txBody>
      </p:sp>
      <p:sp>
        <p:nvSpPr>
          <p:cNvPr id="10" name="Прямокутник 9"/>
          <p:cNvSpPr/>
          <p:nvPr/>
        </p:nvSpPr>
        <p:spPr>
          <a:xfrm>
            <a:off x="3060192" y="9878568"/>
            <a:ext cx="1755648" cy="21336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uk" sz="1500" b="1">
                <a:solidFill>
                  <a:srgbClr val="EB0A0B"/>
                </a:solidFill>
                <a:latin typeface="Calibri"/>
              </a:rPr>
              <a:t>ЯКІСТЬ ПРОДУКЦІЇ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911352" y="588264"/>
            <a:ext cx="6120384" cy="9445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496892" indent="-520700">
              <a:lnSpc>
                <a:spcPct val="105000"/>
              </a:lnSpc>
              <a:spcAft>
                <a:spcPts val="280"/>
              </a:spcAft>
            </a:pPr>
            <a:r>
              <a:rPr lang="uk" sz="1500" b="1">
                <a:solidFill>
                  <a:srgbClr val="0604D0"/>
                </a:solidFill>
                <a:latin typeface="Calibri"/>
              </a:rPr>
              <a:t>7.</a:t>
            </a:r>
            <a:r>
              <a:rPr lang="uk" sz="1500" b="1">
                <a:latin typeface="Calibri"/>
              </a:rPr>
              <a:t> </a:t>
            </a:r>
            <a:r>
              <a:rPr lang="uk" sz="1500" b="1">
                <a:solidFill>
                  <a:srgbClr val="0604D0"/>
                </a:solidFill>
                <a:latin typeface="Calibri"/>
              </a:rPr>
              <a:t>НАДАМО наше обладнання та лабораторії для випробувань:</a:t>
            </a:r>
          </a:p>
          <a:p>
            <a:pPr indent="215900">
              <a:lnSpc>
                <a:spcPct val="115000"/>
              </a:lnSpc>
            </a:pPr>
            <a:r>
              <a:rPr lang="uk" sz="1100">
                <a:latin typeface="Calibri"/>
              </a:rPr>
              <a:t>-  Растровий електронний мікроскоп </a:t>
            </a:r>
            <a:r>
              <a:rPr lang="ru" sz="1100" b="1">
                <a:latin typeface="Calibri"/>
              </a:rPr>
              <a:t>РЭМ-106И </a:t>
            </a:r>
            <a:r>
              <a:rPr lang="uk" sz="1100">
                <a:latin typeface="Calibri"/>
              </a:rPr>
              <a:t>з енергодисперсійним мікроаналізатором;</a:t>
            </a:r>
          </a:p>
          <a:p>
            <a:pPr indent="215900">
              <a:lnSpc>
                <a:spcPct val="115000"/>
              </a:lnSpc>
            </a:pPr>
            <a:r>
              <a:rPr lang="uk" sz="1100">
                <a:latin typeface="Calibri"/>
              </a:rPr>
              <a:t>-  Просвічуючий електронний мікроскоп </a:t>
            </a:r>
            <a:r>
              <a:rPr lang="ru" sz="1100" b="1">
                <a:latin typeface="Calibri"/>
              </a:rPr>
              <a:t>ПЭМ-125 </a:t>
            </a:r>
            <a:r>
              <a:rPr lang="uk" sz="1100" b="1">
                <a:latin typeface="Calibri"/>
              </a:rPr>
              <a:t>У </a:t>
            </a:r>
            <a:r>
              <a:rPr lang="uk" sz="1100">
                <a:latin typeface="Calibri"/>
              </a:rPr>
              <a:t>(модернізований);</a:t>
            </a:r>
          </a:p>
          <a:p>
            <a:pPr indent="215900">
              <a:lnSpc>
                <a:spcPct val="115000"/>
              </a:lnSpc>
            </a:pPr>
            <a:r>
              <a:rPr lang="uk" sz="1100">
                <a:latin typeface="Calibri"/>
              </a:rPr>
              <a:t>-  Рентгенофлуоресцентний експресаналізатор хімічного складу </a:t>
            </a:r>
            <a:r>
              <a:rPr lang="en-US" sz="1100" b="1">
                <a:latin typeface="Calibri"/>
              </a:rPr>
              <a:t>«EXPERT 3L»;</a:t>
            </a:r>
          </a:p>
          <a:p>
            <a:pPr indent="215900">
              <a:lnSpc>
                <a:spcPct val="115000"/>
              </a:lnSpc>
            </a:pPr>
            <a:r>
              <a:rPr lang="uk" sz="1100">
                <a:latin typeface="Calibri"/>
              </a:rPr>
              <a:t>-  Металографічний мікроскопи (роздільна здатністи 0,4 мкм) з приставкою </a:t>
            </a:r>
            <a:r>
              <a:rPr lang="en-US" sz="1100">
                <a:latin typeface="Calibri"/>
              </a:rPr>
              <a:t>Imagelab </a:t>
            </a:r>
            <a:r>
              <a:rPr lang="uk" sz="1100">
                <a:latin typeface="Calibri"/>
              </a:rPr>
              <a:t>1.0.</a:t>
            </a:r>
          </a:p>
          <a:p>
            <a:pPr indent="215900">
              <a:lnSpc>
                <a:spcPct val="115000"/>
              </a:lnSpc>
            </a:pPr>
            <a:r>
              <a:rPr lang="uk" sz="1100">
                <a:latin typeface="Calibri"/>
              </a:rPr>
              <a:t>-  Рентгенівський </a:t>
            </a:r>
            <a:r>
              <a:rPr lang="ru" sz="1100" b="1">
                <a:latin typeface="Calibri"/>
              </a:rPr>
              <a:t>дифрактометр </a:t>
            </a:r>
            <a:r>
              <a:rPr lang="en-US" sz="1100" b="1">
                <a:latin typeface="Calibri"/>
              </a:rPr>
              <a:t>Rigaku Ultima </a:t>
            </a:r>
            <a:r>
              <a:rPr lang="uk" sz="1100" b="1">
                <a:latin typeface="Calibri"/>
              </a:rPr>
              <a:t>IV, </a:t>
            </a:r>
            <a:r>
              <a:rPr lang="uk" sz="1100">
                <a:latin typeface="Calibri"/>
              </a:rPr>
              <a:t>Японія (єдиний в Україні);</a:t>
            </a:r>
          </a:p>
          <a:p>
            <a:pPr indent="215900">
              <a:lnSpc>
                <a:spcPct val="115000"/>
              </a:lnSpc>
            </a:pPr>
            <a:r>
              <a:rPr lang="uk" sz="1100">
                <a:latin typeface="Calibri"/>
              </a:rPr>
              <a:t>-  мікротвердомір </a:t>
            </a:r>
            <a:r>
              <a:rPr lang="en-US" sz="1100" b="1">
                <a:latin typeface="Calibri"/>
              </a:rPr>
              <a:t>Digital Microhardness Tester MHV-1000 </a:t>
            </a:r>
            <a:r>
              <a:rPr lang="en-US" sz="1100">
                <a:latin typeface="Calibri"/>
              </a:rPr>
              <a:t>(Time Group Inc.);</a:t>
            </a:r>
          </a:p>
          <a:p>
            <a:pPr indent="215900">
              <a:lnSpc>
                <a:spcPct val="115000"/>
              </a:lnSpc>
            </a:pPr>
            <a:r>
              <a:rPr lang="en-US" sz="1100">
                <a:latin typeface="Calibri"/>
              </a:rPr>
              <a:t>-  </a:t>
            </a:r>
            <a:r>
              <a:rPr lang="uk" sz="1100">
                <a:latin typeface="Calibri"/>
              </a:rPr>
              <a:t>мікротвердоміри </a:t>
            </a:r>
            <a:r>
              <a:rPr lang="uk" sz="1100" b="1">
                <a:latin typeface="Calibri"/>
              </a:rPr>
              <a:t>ПМТ-3; ПМТ-ЗМ; </a:t>
            </a:r>
            <a:r>
              <a:rPr lang="uk" sz="1100">
                <a:latin typeface="Calibri"/>
              </a:rPr>
              <a:t>твердомір </a:t>
            </a:r>
            <a:r>
              <a:rPr lang="uk" sz="1100" b="1">
                <a:latin typeface="Calibri"/>
              </a:rPr>
              <a:t>ТП «Віккерс»;</a:t>
            </a:r>
          </a:p>
          <a:p>
            <a:pPr indent="215900">
              <a:lnSpc>
                <a:spcPct val="115000"/>
              </a:lnSpc>
              <a:spcAft>
                <a:spcPts val="280"/>
              </a:spcAft>
            </a:pPr>
            <a:r>
              <a:rPr lang="uk" sz="1100">
                <a:latin typeface="Calibri"/>
              </a:rPr>
              <a:t>-  машина для механічних випробувань </a:t>
            </a:r>
            <a:r>
              <a:rPr lang="en-US" sz="1100" b="1">
                <a:latin typeface="Calibri"/>
              </a:rPr>
              <a:t>«Instron».</a:t>
            </a:r>
          </a:p>
          <a:p>
            <a:pPr marL="407992" indent="0">
              <a:lnSpc>
                <a:spcPct val="115000"/>
              </a:lnSpc>
            </a:pPr>
            <a:r>
              <a:rPr lang="uk" sz="1100" b="1">
                <a:latin typeface="Calibri"/>
              </a:rPr>
              <a:t>Кількісний мікроструктурний аналіз матеріалів:</a:t>
            </a:r>
          </a:p>
          <a:p>
            <a:pPr indent="622300">
              <a:lnSpc>
                <a:spcPct val="115000"/>
              </a:lnSpc>
            </a:pPr>
            <a:r>
              <a:rPr lang="uk" sz="1100">
                <a:latin typeface="Calibri"/>
              </a:rPr>
              <a:t>- аналіз розподілу частинок за розміром (програма </a:t>
            </a:r>
            <a:r>
              <a:rPr lang="en-US" sz="1100">
                <a:latin typeface="Calibri"/>
              </a:rPr>
              <a:t>Imagelab </a:t>
            </a:r>
            <a:r>
              <a:rPr lang="uk" sz="1100">
                <a:latin typeface="Calibri"/>
              </a:rPr>
              <a:t>1.0);</a:t>
            </a:r>
          </a:p>
          <a:p>
            <a:pPr indent="622300">
              <a:lnSpc>
                <a:spcPct val="115000"/>
              </a:lnSpc>
            </a:pPr>
            <a:r>
              <a:rPr lang="uk" sz="1100">
                <a:latin typeface="Calibri"/>
              </a:rPr>
              <a:t>- аналіз морфології (форми) частинок;</a:t>
            </a:r>
          </a:p>
          <a:p>
            <a:pPr indent="622300">
              <a:lnSpc>
                <a:spcPct val="115000"/>
              </a:lnSpc>
              <a:spcAft>
                <a:spcPts val="280"/>
              </a:spcAft>
            </a:pPr>
            <a:r>
              <a:rPr lang="uk" sz="1100">
                <a:latin typeface="Calibri"/>
              </a:rPr>
              <a:t>- кількість неметалевих включень.</a:t>
            </a:r>
          </a:p>
          <a:p>
            <a:pPr marL="407992" indent="0">
              <a:lnSpc>
                <a:spcPct val="113000"/>
              </a:lnSpc>
            </a:pPr>
            <a:r>
              <a:rPr lang="uk" sz="1100" b="1">
                <a:latin typeface="Calibri"/>
              </a:rPr>
              <a:t>Рентгенофлуоресцентний експресний аналіз хімічного складу матеріалів:</a:t>
            </a:r>
          </a:p>
          <a:p>
            <a:pPr indent="584200">
              <a:lnSpc>
                <a:spcPct val="113000"/>
              </a:lnSpc>
            </a:pPr>
            <a:r>
              <a:rPr lang="uk" sz="1100">
                <a:solidFill>
                  <a:srgbClr val="2F2513"/>
                </a:solidFill>
                <a:latin typeface="Calibri"/>
              </a:rPr>
              <a:t>- розбракування і сортування металевого брухту;</a:t>
            </a:r>
          </a:p>
          <a:p>
            <a:pPr indent="584200">
              <a:lnSpc>
                <a:spcPct val="113000"/>
              </a:lnSpc>
            </a:pPr>
            <a:r>
              <a:rPr lang="uk" sz="1100">
                <a:solidFill>
                  <a:srgbClr val="2F2513"/>
                </a:solidFill>
                <a:latin typeface="Calibri"/>
              </a:rPr>
              <a:t>- вхідний контроль хімічного складу сировини;</a:t>
            </a:r>
          </a:p>
          <a:p>
            <a:pPr indent="584200">
              <a:lnSpc>
                <a:spcPct val="113000"/>
              </a:lnSpc>
            </a:pPr>
            <a:r>
              <a:rPr lang="uk" sz="1100">
                <a:solidFill>
                  <a:srgbClr val="2F2513"/>
                </a:solidFill>
                <a:latin typeface="Calibri"/>
              </a:rPr>
              <a:t>- оперативний контроль складу металу в процесі його виплавки;</a:t>
            </a:r>
          </a:p>
          <a:p>
            <a:pPr indent="584200">
              <a:lnSpc>
                <a:spcPct val="113000"/>
              </a:lnSpc>
            </a:pPr>
            <a:r>
              <a:rPr lang="uk" sz="1100">
                <a:solidFill>
                  <a:srgbClr val="2F2513"/>
                </a:solidFill>
                <a:latin typeface="Calibri"/>
              </a:rPr>
              <a:t>- вихідний контроль якості продукції;</a:t>
            </a:r>
          </a:p>
          <a:p>
            <a:pPr indent="584200">
              <a:lnSpc>
                <a:spcPct val="113000"/>
              </a:lnSpc>
            </a:pPr>
            <a:r>
              <a:rPr lang="uk" sz="1100">
                <a:solidFill>
                  <a:srgbClr val="2F2513"/>
                </a:solidFill>
                <a:latin typeface="Calibri"/>
              </a:rPr>
              <a:t>- неруйнівний контроль металевих виробів: деталей, прокату, ін.;</a:t>
            </a:r>
          </a:p>
          <a:p>
            <a:pPr marL="230192" indent="101600">
              <a:lnSpc>
                <a:spcPct val="113000"/>
              </a:lnSpc>
            </a:pPr>
            <a:r>
              <a:rPr lang="uk" sz="1100">
                <a:latin typeface="Calibri"/>
              </a:rPr>
              <a:t>-пошук мікродомішок в пробах (діагностика двигунів; в нафтової промисловості; в екології, геології, ін.);</a:t>
            </a:r>
          </a:p>
          <a:p>
            <a:pPr indent="584200">
              <a:lnSpc>
                <a:spcPct val="113000"/>
              </a:lnSpc>
              <a:spcAft>
                <a:spcPts val="280"/>
              </a:spcAft>
            </a:pPr>
            <a:r>
              <a:rPr lang="uk" sz="1100">
                <a:latin typeface="Calibri"/>
              </a:rPr>
              <a:t>- оцінка кількісного елементного складу руд, шламів, шлаків, будівельних матеріалів.</a:t>
            </a:r>
          </a:p>
          <a:p>
            <a:pPr marL="407992" indent="0">
              <a:lnSpc>
                <a:spcPct val="115000"/>
              </a:lnSpc>
            </a:pPr>
            <a:r>
              <a:rPr lang="uk" sz="1100" b="1">
                <a:latin typeface="Calibri"/>
              </a:rPr>
              <a:t>Скануюча електронна мікроскопія з хімічним мікроаналізом:</a:t>
            </a:r>
          </a:p>
          <a:p>
            <a:pPr marL="230192" indent="177800">
              <a:lnSpc>
                <a:spcPct val="115000"/>
              </a:lnSpc>
            </a:pPr>
            <a:r>
              <a:rPr lang="uk" sz="1100">
                <a:latin typeface="Calibri"/>
              </a:rPr>
              <a:t>-вивчення мікроструктури матеріалів: метали, сплави, кераміка, композити, напівпровідникові матеріали;</a:t>
            </a:r>
          </a:p>
          <a:p>
            <a:pPr marL="230192" indent="177800">
              <a:lnSpc>
                <a:spcPct val="115000"/>
              </a:lnSpc>
            </a:pPr>
            <a:r>
              <a:rPr lang="uk" sz="1100">
                <a:latin typeface="Calibri"/>
              </a:rPr>
              <a:t>- фрактографічні дослідження структури поверхні зламів;</a:t>
            </a:r>
          </a:p>
          <a:p>
            <a:pPr marL="230192" indent="177800">
              <a:lnSpc>
                <a:spcPct val="115000"/>
              </a:lnSpc>
              <a:spcAft>
                <a:spcPts val="280"/>
              </a:spcAft>
            </a:pPr>
            <a:r>
              <a:rPr lang="uk" sz="1100">
                <a:latin typeface="Calibri"/>
              </a:rPr>
              <a:t>-встановлення якісного та кількісного хімічного складу з отриманням профілів розподілу хімічного складу в об'єктах, що аналізуються.</a:t>
            </a:r>
          </a:p>
          <a:p>
            <a:pPr marL="407992" indent="0">
              <a:lnSpc>
                <a:spcPct val="115000"/>
              </a:lnSpc>
            </a:pPr>
            <a:r>
              <a:rPr lang="uk" sz="1100" b="1">
                <a:latin typeface="Calibri"/>
              </a:rPr>
              <a:t>Просвічуюча електронна мікроскопія та електрона дифракція:</a:t>
            </a:r>
          </a:p>
          <a:p>
            <a:pPr marL="230192" indent="101600">
              <a:lnSpc>
                <a:spcPct val="115000"/>
              </a:lnSpc>
            </a:pPr>
            <a:r>
              <a:rPr lang="uk" sz="1100">
                <a:latin typeface="Calibri"/>
              </a:rPr>
              <a:t>- контроль мікроструктури тонких фольг та тонкоплівкових матеріалів "на просвіт" зі збільшенням до 10</a:t>
            </a:r>
            <a:r>
              <a:rPr lang="uk" sz="1100" baseline="30000">
                <a:latin typeface="Calibri"/>
              </a:rPr>
              <a:t>6</a:t>
            </a:r>
            <a:r>
              <a:rPr lang="uk" sz="1100">
                <a:latin typeface="Calibri"/>
              </a:rPr>
              <a:t> разів та високій роздільній здатності (до 1 нм);</a:t>
            </a:r>
          </a:p>
          <a:p>
            <a:pPr indent="584200">
              <a:lnSpc>
                <a:spcPct val="115000"/>
              </a:lnSpc>
            </a:pPr>
            <a:r>
              <a:rPr lang="uk" sz="1100">
                <a:latin typeface="Calibri"/>
              </a:rPr>
              <a:t>-визначення розмірів дисперсних частинок, кристалітів, комірок;</a:t>
            </a:r>
          </a:p>
          <a:p>
            <a:pPr indent="584200">
              <a:lnSpc>
                <a:spcPct val="115000"/>
              </a:lnSpc>
            </a:pPr>
            <a:r>
              <a:rPr lang="uk" sz="1100">
                <a:latin typeface="Calibri"/>
              </a:rPr>
              <a:t>- контроль дефектів кристалічної будови;</a:t>
            </a:r>
          </a:p>
          <a:p>
            <a:pPr indent="584200">
              <a:lnSpc>
                <a:spcPct val="115000"/>
              </a:lnSpc>
            </a:pPr>
            <a:r>
              <a:rPr lang="uk" sz="1100">
                <a:latin typeface="Calibri"/>
              </a:rPr>
              <a:t>- контроль структури та фазового складу матеріалів методом електронної дифракції;</a:t>
            </a:r>
          </a:p>
          <a:p>
            <a:pPr indent="584200">
              <a:lnSpc>
                <a:spcPct val="115000"/>
              </a:lnSpc>
            </a:pPr>
            <a:r>
              <a:rPr lang="uk" sz="1100">
                <a:latin typeface="Calibri"/>
              </a:rPr>
              <a:t>- контроль структури матеріалів з використанням реплік;</a:t>
            </a:r>
          </a:p>
          <a:p>
            <a:pPr indent="584200">
              <a:lnSpc>
                <a:spcPct val="115000"/>
              </a:lnSpc>
            </a:pPr>
            <a:r>
              <a:rPr lang="uk" sz="1100">
                <a:latin typeface="Calibri"/>
              </a:rPr>
              <a:t>- морфологічний аналіз елементів отриманих зображень;</a:t>
            </a:r>
          </a:p>
          <a:p>
            <a:pPr indent="584200">
              <a:lnSpc>
                <a:spcPct val="115000"/>
              </a:lnSpc>
              <a:spcAft>
                <a:spcPts val="280"/>
              </a:spcAft>
            </a:pPr>
            <a:r>
              <a:rPr lang="uk" sz="1100">
                <a:latin typeface="Calibri"/>
              </a:rPr>
              <a:t>- аналіз гетерогенних сплавів, виділень частинок, включень.</a:t>
            </a:r>
          </a:p>
          <a:p>
            <a:pPr marL="407992" indent="0">
              <a:lnSpc>
                <a:spcPct val="115000"/>
              </a:lnSpc>
            </a:pPr>
            <a:r>
              <a:rPr lang="uk" sz="1100" b="1">
                <a:latin typeface="Calibri"/>
              </a:rPr>
              <a:t>Рентгенівський фазовий та структурний аналіз:</a:t>
            </a:r>
          </a:p>
          <a:p>
            <a:pPr indent="584200">
              <a:lnSpc>
                <a:spcPct val="115000"/>
              </a:lnSpc>
            </a:pPr>
            <a:r>
              <a:rPr lang="uk" sz="1100">
                <a:latin typeface="Calibri"/>
              </a:rPr>
              <a:t>-дослідження фазового складу та структури;</a:t>
            </a:r>
          </a:p>
          <a:p>
            <a:pPr indent="584200">
              <a:lnSpc>
                <a:spcPct val="115000"/>
              </a:lnSpc>
            </a:pPr>
            <a:r>
              <a:rPr lang="uk" sz="1100">
                <a:latin typeface="Calibri"/>
              </a:rPr>
              <a:t>- прецизійне визначення параметрів кристалічної решітки;</a:t>
            </a:r>
          </a:p>
          <a:p>
            <a:pPr indent="584200">
              <a:lnSpc>
                <a:spcPct val="115000"/>
              </a:lnSpc>
            </a:pPr>
            <a:r>
              <a:rPr lang="uk" sz="1100">
                <a:latin typeface="Calibri"/>
              </a:rPr>
              <a:t>- аналіз дефектів кристалічної будови;</a:t>
            </a:r>
          </a:p>
          <a:p>
            <a:pPr indent="584200">
              <a:lnSpc>
                <a:spcPct val="115000"/>
              </a:lnSpc>
            </a:pPr>
            <a:r>
              <a:rPr lang="uk" sz="1100">
                <a:latin typeface="Calibri"/>
              </a:rPr>
              <a:t>- аналіз розмірів кристалітів в наноматеріалах;</a:t>
            </a:r>
          </a:p>
          <a:p>
            <a:pPr indent="584200">
              <a:lnSpc>
                <a:spcPct val="115000"/>
              </a:lnSpc>
            </a:pPr>
            <a:r>
              <a:rPr lang="uk" sz="1100">
                <a:latin typeface="Calibri"/>
              </a:rPr>
              <a:t>- аналіз напруженого стану та текстури;</a:t>
            </a:r>
          </a:p>
          <a:p>
            <a:pPr indent="584200">
              <a:lnSpc>
                <a:spcPct val="115000"/>
              </a:lnSpc>
              <a:spcAft>
                <a:spcPts val="280"/>
              </a:spcAft>
            </a:pPr>
            <a:r>
              <a:rPr lang="uk" sz="1100">
                <a:latin typeface="Calibri"/>
              </a:rPr>
              <a:t>- визначення термічної стабільності структури матеріалів.</a:t>
            </a:r>
          </a:p>
          <a:p>
            <a:pPr marL="407992" indent="0">
              <a:lnSpc>
                <a:spcPct val="115000"/>
              </a:lnSpc>
            </a:pPr>
            <a:r>
              <a:rPr lang="uk" sz="1100" b="1">
                <a:latin typeface="Calibri"/>
              </a:rPr>
              <a:t>Механічні випробування: </a:t>
            </a:r>
            <a:r>
              <a:rPr lang="uk" sz="1100">
                <a:latin typeface="Calibri"/>
              </a:rPr>
              <a:t>характеристики міцності та пластичності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032" y="1627632"/>
            <a:ext cx="2923032" cy="214884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6344" y="1606296"/>
            <a:ext cx="2752344" cy="219456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9888" y="4322064"/>
            <a:ext cx="5638800" cy="218846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3480" y="7562088"/>
            <a:ext cx="2865120" cy="2151888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1030224" y="588264"/>
            <a:ext cx="5294376" cy="48463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215900">
              <a:spcAft>
                <a:spcPts val="210"/>
              </a:spcAft>
            </a:pPr>
            <a:r>
              <a:rPr lang="uk" sz="1500" b="1">
                <a:solidFill>
                  <a:srgbClr val="0604D0"/>
                </a:solidFill>
                <a:latin typeface="Calibri"/>
              </a:rPr>
              <a:t>8.</a:t>
            </a:r>
            <a:r>
              <a:rPr lang="uk" sz="1500" b="1">
                <a:latin typeface="Calibri"/>
              </a:rPr>
              <a:t> </a:t>
            </a:r>
            <a:r>
              <a:rPr lang="uk" sz="1500" b="1">
                <a:solidFill>
                  <a:srgbClr val="0604D0"/>
                </a:solidFill>
                <a:latin typeface="Calibri"/>
              </a:rPr>
              <a:t>ПІДБЕРЕМО ТА ВВЕДЕМО</a:t>
            </a:r>
          </a:p>
          <a:p>
            <a:pPr indent="355600"/>
            <a:r>
              <a:rPr lang="uk" sz="1500" b="1">
                <a:solidFill>
                  <a:srgbClr val="0604D0"/>
                </a:solidFill>
                <a:latin typeface="Calibri"/>
              </a:rPr>
              <a:t>в дію нове сучасне обладнання для вашого виробництва</a:t>
            </a:r>
          </a:p>
        </p:txBody>
      </p:sp>
      <p:sp>
        <p:nvSpPr>
          <p:cNvPr id="7" name="Прямокутник 6"/>
          <p:cNvSpPr/>
          <p:nvPr/>
        </p:nvSpPr>
        <p:spPr>
          <a:xfrm>
            <a:off x="2950464" y="1350264"/>
            <a:ext cx="2075688" cy="17678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uk" sz="1100" b="1">
                <a:solidFill>
                  <a:srgbClr val="48044A"/>
                </a:solidFill>
                <a:latin typeface="Calibri"/>
              </a:rPr>
              <a:t>Технологічне обладнання:</a:t>
            </a:r>
          </a:p>
        </p:txBody>
      </p:sp>
      <p:sp>
        <p:nvSpPr>
          <p:cNvPr id="8" name="Прямокутник 7"/>
          <p:cNvSpPr/>
          <p:nvPr/>
        </p:nvSpPr>
        <p:spPr>
          <a:xfrm>
            <a:off x="3032760" y="4066032"/>
            <a:ext cx="2148840" cy="188976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48044A"/>
                </a:solidFill>
                <a:latin typeface="Calibri"/>
              </a:rPr>
              <a:t>Дослідницьке обладнання:</a:t>
            </a:r>
          </a:p>
        </p:txBody>
      </p:sp>
      <p:sp>
        <p:nvSpPr>
          <p:cNvPr id="9" name="Прямокутник 8"/>
          <p:cNvSpPr/>
          <p:nvPr/>
        </p:nvSpPr>
        <p:spPr>
          <a:xfrm>
            <a:off x="1127760" y="6778752"/>
            <a:ext cx="5489448" cy="40538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125000"/>
              </a:lnSpc>
            </a:pPr>
            <a:r>
              <a:rPr lang="uk" sz="1100" b="1">
                <a:solidFill>
                  <a:srgbClr val="062062"/>
                </a:solidFill>
                <a:latin typeface="Calibri"/>
              </a:rPr>
              <a:t>Малогабаритна установка для отримання порошків металів та сплавів розпилюванням з розплаву</a:t>
            </a:r>
          </a:p>
        </p:txBody>
      </p:sp>
      <p:sp>
        <p:nvSpPr>
          <p:cNvPr id="10" name="Прямокутник 9"/>
          <p:cNvSpPr/>
          <p:nvPr/>
        </p:nvSpPr>
        <p:spPr>
          <a:xfrm>
            <a:off x="4175760" y="7336536"/>
            <a:ext cx="2859024" cy="25816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107000"/>
              </a:lnSpc>
            </a:pPr>
            <a:r>
              <a:rPr lang="uk" sz="1100">
                <a:latin typeface="Calibri"/>
              </a:rPr>
              <a:t>Можливо отримувати порошки та гранули з металів та сплавів з температурою плавлення до 1500 </a:t>
            </a:r>
            <a:r>
              <a:rPr lang="uk" sz="1100" baseline="30000">
                <a:latin typeface="Calibri"/>
              </a:rPr>
              <a:t>2</a:t>
            </a:r>
            <a:r>
              <a:rPr lang="uk" sz="1100">
                <a:latin typeface="Calibri"/>
              </a:rPr>
              <a:t>С. Як енергоносії застосовують рідини або гази при збереженні малих габаритів установки. </a:t>
            </a:r>
            <a:r>
              <a:rPr lang="uk" sz="1100" b="1">
                <a:latin typeface="Calibri"/>
              </a:rPr>
              <a:t>Високі техніко-економічні показники:</a:t>
            </a:r>
          </a:p>
          <a:p>
            <a:pPr indent="0">
              <a:lnSpc>
                <a:spcPct val="107000"/>
              </a:lnSpc>
            </a:pPr>
            <a:r>
              <a:rPr lang="uk" sz="1100">
                <a:latin typeface="Calibri"/>
              </a:rPr>
              <a:t>- Продуктивність установки до ЗО кг за один цикл.</a:t>
            </a:r>
          </a:p>
          <a:p>
            <a:pPr indent="0">
              <a:lnSpc>
                <a:spcPct val="107000"/>
              </a:lnSpc>
            </a:pPr>
            <a:r>
              <a:rPr lang="uk" sz="1100">
                <a:latin typeface="Calibri"/>
              </a:rPr>
              <a:t>- Наявність     системи регенерації</a:t>
            </a:r>
          </a:p>
          <a:p>
            <a:pPr indent="0">
              <a:lnSpc>
                <a:spcPct val="107000"/>
              </a:lnSpc>
            </a:pPr>
            <a:r>
              <a:rPr lang="uk" sz="1100">
                <a:latin typeface="Calibri"/>
              </a:rPr>
              <a:t>енергоносіїв.</a:t>
            </a:r>
          </a:p>
          <a:p>
            <a:pPr indent="0">
              <a:lnSpc>
                <a:spcPct val="107000"/>
              </a:lnSpc>
            </a:pPr>
            <a:r>
              <a:rPr lang="uk" sz="1100">
                <a:latin typeface="Calibri"/>
              </a:rPr>
              <a:t>-Отримання   порошків  з заданими</a:t>
            </a:r>
          </a:p>
          <a:p>
            <a:pPr indent="0">
              <a:lnSpc>
                <a:spcPct val="107000"/>
              </a:lnSpc>
            </a:pPr>
            <a:r>
              <a:rPr lang="uk" sz="1100">
                <a:latin typeface="Calibri"/>
              </a:rPr>
              <a:t>властивостями</a:t>
            </a:r>
          </a:p>
          <a:p>
            <a:pPr indent="0">
              <a:lnSpc>
                <a:spcPct val="107000"/>
              </a:lnSpc>
            </a:pPr>
            <a:r>
              <a:rPr lang="uk" sz="1100">
                <a:latin typeface="Calibri"/>
              </a:rPr>
              <a:t>- Виходу потрібної фракції до 90 %.</a:t>
            </a:r>
          </a:p>
          <a:p>
            <a:pPr indent="0">
              <a:lnSpc>
                <a:spcPct val="107000"/>
              </a:lnSpc>
            </a:pPr>
            <a:r>
              <a:rPr lang="uk" sz="1100">
                <a:latin typeface="Calibri"/>
              </a:rPr>
              <a:t>- Простота управління технологічними</a:t>
            </a:r>
          </a:p>
        </p:txBody>
      </p:sp>
      <p:sp>
        <p:nvSpPr>
          <p:cNvPr id="11" name="Прямокутник 10"/>
          <p:cNvSpPr/>
          <p:nvPr/>
        </p:nvSpPr>
        <p:spPr>
          <a:xfrm>
            <a:off x="4187952" y="9966960"/>
            <a:ext cx="2078736" cy="13716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r"/>
            <a:r>
              <a:rPr lang="uk" sz="1100">
                <a:latin typeface="Calibri"/>
              </a:rPr>
              <a:t>режимами та умовами процесу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3208" y="1868424"/>
            <a:ext cx="5699760" cy="3496056"/>
          </a:xfrm>
          <a:prstGeom prst="rect">
            <a:avLst/>
          </a:prstGeom>
        </p:spPr>
      </p:pic>
      <p:sp>
        <p:nvSpPr>
          <p:cNvPr id="3" name="Прямокутник 2"/>
          <p:cNvSpPr/>
          <p:nvPr/>
        </p:nvSpPr>
        <p:spPr>
          <a:xfrm>
            <a:off x="1155192" y="588264"/>
            <a:ext cx="1804416" cy="19812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500" b="1">
                <a:solidFill>
                  <a:srgbClr val="0604D0"/>
                </a:solidFill>
                <a:latin typeface="Calibri"/>
              </a:rPr>
              <a:t>9.</a:t>
            </a:r>
            <a:r>
              <a:rPr lang="uk" sz="1500" b="1">
                <a:latin typeface="Calibri"/>
              </a:rPr>
              <a:t> </a:t>
            </a:r>
            <a:r>
              <a:rPr lang="uk" sz="1500" b="1">
                <a:solidFill>
                  <a:srgbClr val="0604D0"/>
                </a:solidFill>
                <a:latin typeface="Calibri"/>
              </a:rPr>
              <a:t>МОДЕРНІЗУЄМО</a:t>
            </a:r>
          </a:p>
        </p:txBody>
      </p:sp>
      <p:sp>
        <p:nvSpPr>
          <p:cNvPr id="4" name="Прямокутник 3"/>
          <p:cNvSpPr/>
          <p:nvPr/>
        </p:nvSpPr>
        <p:spPr>
          <a:xfrm>
            <a:off x="1243584" y="978408"/>
            <a:ext cx="4977384" cy="45720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105000"/>
              </a:lnSpc>
            </a:pPr>
            <a:r>
              <a:rPr lang="uk" sz="1500" b="1">
                <a:solidFill>
                  <a:srgbClr val="48044A"/>
                </a:solidFill>
                <a:latin typeface="Calibri"/>
              </a:rPr>
              <a:t>застаріле технологічне обладнання під вимоги сучасної конкурентоспроможної технології</a:t>
            </a:r>
          </a:p>
        </p:txBody>
      </p:sp>
      <p:sp>
        <p:nvSpPr>
          <p:cNvPr id="6" name="Прямокутник 5"/>
          <p:cNvSpPr/>
          <p:nvPr/>
        </p:nvSpPr>
        <p:spPr>
          <a:xfrm>
            <a:off x="1328928" y="1889760"/>
            <a:ext cx="4264152" cy="4754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/>
            <a:r>
              <a:rPr lang="uk" sz="2000">
                <a:solidFill>
                  <a:srgbClr val="32445A"/>
                </a:solidFill>
                <a:latin typeface="Times New Roman"/>
              </a:rPr>
              <a:t>129009090139090300139001930901</a:t>
            </a:r>
          </a:p>
          <a:p>
            <a:pPr indent="0"/>
            <a:r>
              <a:rPr lang="uk" sz="2000">
                <a:solidFill>
                  <a:srgbClr val="32445A"/>
                </a:solidFill>
                <a:latin typeface="Times New Roman"/>
              </a:rPr>
              <a:t>543858783478578387587876487834</a:t>
            </a:r>
          </a:p>
        </p:txBody>
      </p:sp>
      <p:sp>
        <p:nvSpPr>
          <p:cNvPr id="7" name="Прямокутник 6"/>
          <p:cNvSpPr/>
          <p:nvPr/>
        </p:nvSpPr>
        <p:spPr>
          <a:xfrm>
            <a:off x="3483864" y="2365248"/>
            <a:ext cx="2109216" cy="89001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/>
            <a:r>
              <a:rPr lang="uk" sz="2000">
                <a:solidFill>
                  <a:srgbClr val="32445A"/>
                </a:solidFill>
                <a:latin typeface="Times New Roman"/>
              </a:rPr>
              <a:t>834458029580258</a:t>
            </a:r>
          </a:p>
          <a:p>
            <a:pPr indent="0"/>
            <a:r>
              <a:rPr lang="uk" sz="2000">
                <a:solidFill>
                  <a:srgbClr val="32445A"/>
                </a:solidFill>
                <a:latin typeface="Times New Roman"/>
              </a:rPr>
              <a:t>487834040306064</a:t>
            </a:r>
          </a:p>
          <a:p>
            <a:pPr indent="0"/>
            <a:r>
              <a:rPr lang="uk" sz="2000">
                <a:solidFill>
                  <a:srgbClr val="32445A"/>
                </a:solidFill>
                <a:latin typeface="Times New Roman"/>
              </a:rPr>
              <a:t>757576211340001</a:t>
            </a:r>
          </a:p>
        </p:txBody>
      </p:sp>
      <p:sp>
        <p:nvSpPr>
          <p:cNvPr id="8" name="Прямокутник 7"/>
          <p:cNvSpPr/>
          <p:nvPr/>
        </p:nvSpPr>
        <p:spPr>
          <a:xfrm>
            <a:off x="3483864" y="3374136"/>
            <a:ext cx="1581912" cy="17678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2000">
                <a:solidFill>
                  <a:srgbClr val="32445A"/>
                </a:solidFill>
                <a:latin typeface="Times New Roman"/>
              </a:rPr>
              <a:t>3001390019^</a:t>
            </a:r>
          </a:p>
        </p:txBody>
      </p:sp>
      <p:sp>
        <p:nvSpPr>
          <p:cNvPr id="9" name="Прямокутник 8"/>
          <p:cNvSpPr/>
          <p:nvPr/>
        </p:nvSpPr>
        <p:spPr>
          <a:xfrm>
            <a:off x="3483864" y="3669792"/>
            <a:ext cx="1240536" cy="17678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2000">
                <a:solidFill>
                  <a:srgbClr val="32445A"/>
                </a:solidFill>
                <a:latin typeface="Times New Roman"/>
              </a:rPr>
              <a:t>38758787$</a:t>
            </a:r>
          </a:p>
        </p:txBody>
      </p:sp>
      <p:sp>
        <p:nvSpPr>
          <p:cNvPr id="10" name="Прямокутник 9"/>
          <p:cNvSpPr/>
          <p:nvPr/>
        </p:nvSpPr>
        <p:spPr>
          <a:xfrm>
            <a:off x="3483864" y="3980688"/>
            <a:ext cx="1027176" cy="17678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2000">
                <a:solidFill>
                  <a:srgbClr val="32445A"/>
                </a:solidFill>
                <a:latin typeface="Times New Roman"/>
              </a:rPr>
              <a:t>834458Н</a:t>
            </a:r>
          </a:p>
        </p:txBody>
      </p:sp>
      <p:sp>
        <p:nvSpPr>
          <p:cNvPr id="11" name="Прямокутник 10"/>
          <p:cNvSpPr/>
          <p:nvPr/>
        </p:nvSpPr>
        <p:spPr>
          <a:xfrm>
            <a:off x="3483864" y="4157472"/>
            <a:ext cx="384048" cy="29260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2000">
                <a:solidFill>
                  <a:srgbClr val="32445A"/>
                </a:solidFill>
                <a:latin typeface="Times New Roman"/>
              </a:rPr>
              <a:t>487</a:t>
            </a:r>
          </a:p>
        </p:txBody>
      </p:sp>
      <p:sp>
        <p:nvSpPr>
          <p:cNvPr id="13" name="Прямокутник 12"/>
          <p:cNvSpPr/>
          <p:nvPr/>
        </p:nvSpPr>
        <p:spPr>
          <a:xfrm>
            <a:off x="4678680" y="4264152"/>
            <a:ext cx="2185416" cy="19202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r"/>
            <a:r>
              <a:rPr lang="uk" sz="2000">
                <a:solidFill>
                  <a:srgbClr val="32445A"/>
                </a:solidFill>
                <a:latin typeface="Times New Roman"/>
              </a:rPr>
              <a:t>Г3060640987648 78</a:t>
            </a:r>
          </a:p>
        </p:txBody>
      </p:sp>
      <p:sp>
        <p:nvSpPr>
          <p:cNvPr id="14" name="Прямокутник 13"/>
          <p:cNvSpPr/>
          <p:nvPr/>
        </p:nvSpPr>
        <p:spPr>
          <a:xfrm>
            <a:off x="4239768" y="4575048"/>
            <a:ext cx="2645664" cy="17678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r"/>
            <a:r>
              <a:rPr lang="en-US" sz="2000">
                <a:solidFill>
                  <a:srgbClr val="32445A"/>
                </a:solidFill>
                <a:latin typeface="Times New Roman"/>
              </a:rPr>
              <a:t>SZ11340001465798708</a:t>
            </a:r>
          </a:p>
        </p:txBody>
      </p:sp>
      <p:sp>
        <p:nvSpPr>
          <p:cNvPr id="15" name="Прямокутник 14"/>
          <p:cNvSpPr/>
          <p:nvPr/>
        </p:nvSpPr>
        <p:spPr>
          <a:xfrm>
            <a:off x="3995928" y="4873752"/>
            <a:ext cx="2889504" cy="17678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r"/>
            <a:r>
              <a:rPr lang="uk" sz="2000">
                <a:solidFill>
                  <a:srgbClr val="47638A"/>
                </a:solidFill>
                <a:latin typeface="Times New Roman"/>
              </a:rPr>
              <a:t>1590 </a:t>
            </a:r>
            <a:r>
              <a:rPr lang="uk" sz="2000">
                <a:solidFill>
                  <a:srgbClr val="32445A"/>
                </a:solidFill>
                <a:latin typeface="Times New Roman"/>
              </a:rPr>
              <a:t>01930 901019309012</a:t>
            </a:r>
          </a:p>
        </p:txBody>
      </p:sp>
      <p:sp>
        <p:nvSpPr>
          <p:cNvPr id="16" name="Прямокутник 15"/>
          <p:cNvSpPr/>
          <p:nvPr/>
        </p:nvSpPr>
        <p:spPr>
          <a:xfrm>
            <a:off x="3462528" y="5166360"/>
            <a:ext cx="3401568" cy="17983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r"/>
            <a:r>
              <a:rPr lang="uk" sz="2000">
                <a:solidFill>
                  <a:srgbClr val="32445A"/>
                </a:solidFill>
                <a:latin typeface="Times New Roman"/>
              </a:rPr>
              <a:t>■87587876487834876487834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344" y="4727448"/>
            <a:ext cx="6047232" cy="4471416"/>
          </a:xfrm>
          <a:prstGeom prst="rect">
            <a:avLst/>
          </a:prstGeom>
        </p:spPr>
      </p:pic>
      <p:sp>
        <p:nvSpPr>
          <p:cNvPr id="3" name="Прямокутник 2"/>
          <p:cNvSpPr/>
          <p:nvPr/>
        </p:nvSpPr>
        <p:spPr>
          <a:xfrm>
            <a:off x="1527048" y="765048"/>
            <a:ext cx="3928872" cy="45110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469900"/>
            <a:r>
              <a:rPr lang="uk" sz="1500" b="1">
                <a:solidFill>
                  <a:srgbClr val="0604D0"/>
                </a:solidFill>
                <a:latin typeface="Calibri"/>
              </a:rPr>
              <a:t>10.</a:t>
            </a:r>
            <a:r>
              <a:rPr lang="uk" sz="1500" b="1">
                <a:latin typeface="Calibri"/>
              </a:rPr>
              <a:t> </a:t>
            </a:r>
            <a:r>
              <a:rPr lang="uk" sz="1500" b="1">
                <a:solidFill>
                  <a:srgbClr val="0604D0"/>
                </a:solidFill>
                <a:latin typeface="Calibri"/>
              </a:rPr>
              <a:t>ПРОЕКТУЄМО</a:t>
            </a:r>
          </a:p>
          <a:p>
            <a:pPr indent="469900"/>
            <a:r>
              <a:rPr lang="uk" sz="1500" b="1">
                <a:solidFill>
                  <a:srgbClr val="48044A"/>
                </a:solidFill>
                <a:latin typeface="Calibri"/>
              </a:rPr>
              <a:t>деталі, оснастку, технологічне обладнання:</a:t>
            </a:r>
          </a:p>
        </p:txBody>
      </p:sp>
      <p:sp>
        <p:nvSpPr>
          <p:cNvPr id="4" name="Прямокутник 3"/>
          <p:cNvSpPr/>
          <p:nvPr/>
        </p:nvSpPr>
        <p:spPr>
          <a:xfrm>
            <a:off x="1063752" y="1475232"/>
            <a:ext cx="5967984" cy="299618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228600"/>
            <a:r>
              <a:rPr lang="uk" sz="1300" b="1">
                <a:latin typeface="Calibri"/>
              </a:rPr>
              <a:t>- пресформи;</a:t>
            </a:r>
          </a:p>
          <a:p>
            <a:pPr indent="228600"/>
            <a:r>
              <a:rPr lang="uk" sz="1300" b="1">
                <a:latin typeface="Calibri"/>
              </a:rPr>
              <a:t>- штампи;</a:t>
            </a:r>
          </a:p>
          <a:p>
            <a:pPr indent="228600"/>
            <a:r>
              <a:rPr lang="uk" sz="1300" b="1">
                <a:latin typeface="Calibri"/>
              </a:rPr>
              <a:t>- ливарні форми;</a:t>
            </a:r>
          </a:p>
          <a:p>
            <a:pPr indent="228600"/>
            <a:r>
              <a:rPr lang="uk" sz="1300" b="1">
                <a:latin typeface="Calibri"/>
              </a:rPr>
              <a:t>-  моделі;</a:t>
            </a:r>
          </a:p>
          <a:p>
            <a:pPr indent="228600">
              <a:spcAft>
                <a:spcPts val="700"/>
              </a:spcAft>
            </a:pPr>
            <a:r>
              <a:rPr lang="uk" sz="1300" b="1">
                <a:latin typeface="Calibri"/>
              </a:rPr>
              <a:t>-  прес блоки.</a:t>
            </a:r>
          </a:p>
          <a:p>
            <a:pPr indent="368300">
              <a:lnSpc>
                <a:spcPct val="123000"/>
              </a:lnSpc>
            </a:pPr>
            <a:r>
              <a:rPr lang="uk" sz="1100">
                <a:latin typeface="Calibri"/>
              </a:rPr>
              <a:t>Проектування здійснюється за допомогою сучасних систем автоматизованого комп'ютерного проектування та інжинірингу </a:t>
            </a:r>
            <a:r>
              <a:rPr lang="en-US" sz="1100">
                <a:latin typeface="Calibri"/>
              </a:rPr>
              <a:t>(CAD-CAE), </a:t>
            </a:r>
            <a:r>
              <a:rPr lang="uk" sz="1100">
                <a:latin typeface="Calibri"/>
              </a:rPr>
              <a:t>що забезпечує:</a:t>
            </a:r>
          </a:p>
          <a:p>
            <a:pPr indent="368300">
              <a:lnSpc>
                <a:spcPct val="123000"/>
              </a:lnSpc>
            </a:pPr>
            <a:r>
              <a:rPr lang="uk" sz="1100">
                <a:latin typeface="Calibri"/>
              </a:rPr>
              <a:t>- продуктивне створення, на основі твердотільних моделей та повного електронного опису, документації придатної для реалізації на верстатах з ЧПУ та швидкого прототипування;</a:t>
            </a:r>
          </a:p>
          <a:p>
            <a:pPr indent="368300">
              <a:lnSpc>
                <a:spcPct val="123000"/>
              </a:lnSpc>
            </a:pPr>
            <a:r>
              <a:rPr lang="uk" sz="1100">
                <a:latin typeface="Calibri"/>
              </a:rPr>
              <a:t>-  конструювання оснастки для виробництва виробів матодами ливарного виробництва та порошкової металургії;</a:t>
            </a:r>
          </a:p>
          <a:p>
            <a:pPr indent="368300">
              <a:lnSpc>
                <a:spcPct val="123000"/>
              </a:lnSpc>
            </a:pPr>
            <a:r>
              <a:rPr lang="uk" sz="1100">
                <a:latin typeface="Calibri"/>
              </a:rPr>
              <a:t>-  аналіз полів напружень та температурних полів у виробі, розрахунок теплопередачі.</a:t>
            </a:r>
          </a:p>
        </p:txBody>
      </p:sp>
      <p:sp>
        <p:nvSpPr>
          <p:cNvPr id="5" name="Прямокутник 4"/>
          <p:cNvSpPr/>
          <p:nvPr/>
        </p:nvSpPr>
        <p:spPr>
          <a:xfrm>
            <a:off x="1298448" y="9494520"/>
            <a:ext cx="5504688" cy="38100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1526608" indent="-1574800">
              <a:lnSpc>
                <a:spcPct val="125000"/>
              </a:lnSpc>
            </a:pPr>
            <a:r>
              <a:rPr lang="uk" sz="1100" b="1">
                <a:solidFill>
                  <a:srgbClr val="EB0A0B"/>
                </a:solidFill>
                <a:latin typeface="Calibri"/>
              </a:rPr>
              <a:t>Принципово нові порошки для Принтингу дивись в розділі 2, підрозділ «Порошки армованих керамічних матеріалів»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2334768"/>
            <a:ext cx="6053328" cy="4556760"/>
          </a:xfrm>
          <a:prstGeom prst="rect">
            <a:avLst/>
          </a:prstGeom>
        </p:spPr>
      </p:pic>
      <p:sp>
        <p:nvSpPr>
          <p:cNvPr id="3" name="Прямокутник 2"/>
          <p:cNvSpPr/>
          <p:nvPr/>
        </p:nvSpPr>
        <p:spPr>
          <a:xfrm>
            <a:off x="1359408" y="1182624"/>
            <a:ext cx="5385816" cy="56692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115000"/>
              </a:lnSpc>
            </a:pPr>
            <a:r>
              <a:rPr lang="uk" sz="2000" b="1">
                <a:solidFill>
                  <a:srgbClr val="0604D0"/>
                </a:solidFill>
                <a:latin typeface="Calibri"/>
              </a:rPr>
              <a:t>МИ працюємо для ВАС, шановні промисловці та бізнесмени!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2808" y="536448"/>
            <a:ext cx="1298448" cy="8382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088" y="6382512"/>
            <a:ext cx="5754624" cy="2057400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176528" y="585216"/>
            <a:ext cx="4282440" cy="79248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373448" indent="0">
              <a:lnSpc>
                <a:spcPct val="121000"/>
              </a:lnSpc>
            </a:pPr>
            <a:r>
              <a:rPr lang="uk" sz="1500" b="1">
                <a:solidFill>
                  <a:srgbClr val="0604D0"/>
                </a:solidFill>
                <a:latin typeface="Calibri"/>
              </a:rPr>
              <a:t>1.</a:t>
            </a:r>
            <a:r>
              <a:rPr lang="uk" sz="1500" b="1">
                <a:latin typeface="Calibri"/>
              </a:rPr>
              <a:t> </a:t>
            </a:r>
            <a:r>
              <a:rPr lang="uk" sz="1500" b="1">
                <a:solidFill>
                  <a:srgbClr val="0604D0"/>
                </a:solidFill>
                <a:latin typeface="Calibri"/>
              </a:rPr>
              <a:t>ПІДГОТУЄМО</a:t>
            </a:r>
          </a:p>
          <a:p>
            <a:pPr indent="0" algn="ctr">
              <a:lnSpc>
                <a:spcPct val="121000"/>
              </a:lnSpc>
            </a:pPr>
            <a:r>
              <a:rPr lang="uk" sz="1500" b="1">
                <a:solidFill>
                  <a:srgbClr val="0604D0"/>
                </a:solidFill>
                <a:latin typeface="Calibri"/>
              </a:rPr>
              <a:t>інженерні та наукові кадри з матеріалознавства та металургії</a:t>
            </a:r>
          </a:p>
        </p:txBody>
      </p:sp>
      <p:sp>
        <p:nvSpPr>
          <p:cNvPr id="5" name="Прямокутник 4"/>
          <p:cNvSpPr/>
          <p:nvPr/>
        </p:nvSpPr>
        <p:spPr>
          <a:xfrm>
            <a:off x="1097280" y="1438656"/>
            <a:ext cx="2855976" cy="1027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215900"/>
            <a:r>
              <a:rPr lang="uk" sz="1100" b="1" i="1">
                <a:latin typeface="Calibri"/>
              </a:rPr>
              <a:t>БАКАЛАВР</a:t>
            </a:r>
          </a:p>
          <a:p>
            <a:pPr indent="215900">
              <a:lnSpc>
                <a:spcPct val="89000"/>
              </a:lnSpc>
            </a:pPr>
            <a:r>
              <a:rPr lang="uk" sz="1300" b="1" i="1">
                <a:latin typeface="Calibri"/>
              </a:rPr>
              <a:t>СПЕЦІАЛІСТ</a:t>
            </a:r>
          </a:p>
          <a:p>
            <a:pPr indent="215900">
              <a:spcAft>
                <a:spcPts val="140"/>
              </a:spcAft>
            </a:pPr>
            <a:r>
              <a:rPr lang="uk" sz="1300" b="1" i="1">
                <a:latin typeface="Calibri"/>
              </a:rPr>
              <a:t>МАГІСТР</a:t>
            </a:r>
          </a:p>
          <a:p>
            <a:pPr indent="215900">
              <a:spcAft>
                <a:spcPts val="140"/>
              </a:spcAft>
            </a:pPr>
            <a:r>
              <a:rPr lang="uk" sz="1300" b="1" i="1">
                <a:latin typeface="Calibri"/>
              </a:rPr>
              <a:t>КАНДИДАТ ТЕХНИЧНИХ НАУК </a:t>
            </a:r>
            <a:r>
              <a:rPr lang="en-US" sz="1300" b="1" i="1">
                <a:latin typeface="Calibri"/>
              </a:rPr>
              <a:t>(PhD)</a:t>
            </a:r>
          </a:p>
          <a:p>
            <a:pPr indent="215900"/>
            <a:r>
              <a:rPr lang="uk" sz="1300" b="1" i="1">
                <a:latin typeface="Calibri"/>
              </a:rPr>
              <a:t>ДОКТОР ТЕХНІЧНИХ НАУК</a:t>
            </a:r>
          </a:p>
        </p:txBody>
      </p:sp>
      <p:sp>
        <p:nvSpPr>
          <p:cNvPr id="6" name="Прямокутник 5"/>
          <p:cNvSpPr/>
          <p:nvPr/>
        </p:nvSpPr>
        <p:spPr>
          <a:xfrm>
            <a:off x="4483608" y="1801368"/>
            <a:ext cx="2380488" cy="8564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110000"/>
              </a:lnSpc>
            </a:pPr>
            <a:r>
              <a:rPr lang="uk" sz="1300" b="1" i="1">
                <a:solidFill>
                  <a:srgbClr val="48044A"/>
                </a:solidFill>
                <a:latin typeface="Calibri"/>
              </a:rPr>
              <a:t>Підвищення кваліфікації: </a:t>
            </a:r>
            <a:r>
              <a:rPr lang="uk" sz="1300" b="1" i="1">
                <a:latin typeface="Calibri"/>
              </a:rPr>
              <a:t>Головний металург Головний технолог Інженер</a:t>
            </a:r>
          </a:p>
        </p:txBody>
      </p:sp>
      <p:sp>
        <p:nvSpPr>
          <p:cNvPr id="7" name="Прямокутник 6"/>
          <p:cNvSpPr/>
          <p:nvPr/>
        </p:nvSpPr>
        <p:spPr>
          <a:xfrm>
            <a:off x="880872" y="2752344"/>
            <a:ext cx="6147816" cy="356616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2675704" indent="-2260600">
              <a:lnSpc>
                <a:spcPct val="130000"/>
              </a:lnSpc>
            </a:pPr>
            <a:r>
              <a:rPr lang="uk" sz="1100" b="1" u="sng">
                <a:solidFill>
                  <a:srgbClr val="04028F"/>
                </a:solidFill>
                <a:latin typeface="Calibri"/>
              </a:rPr>
              <a:t>Готуємо Фахівців за спеціальностями</a:t>
            </a:r>
            <a:r>
              <a:rPr lang="uk" sz="1100" b="1">
                <a:solidFill>
                  <a:srgbClr val="04028F"/>
                </a:solidFill>
                <a:latin typeface="Calibri"/>
              </a:rPr>
              <a:t>: </a:t>
            </a:r>
            <a:r>
              <a:rPr lang="uk" sz="1100" b="1">
                <a:solidFill>
                  <a:srgbClr val="B40307"/>
                </a:solidFill>
                <a:latin typeface="Calibri"/>
              </a:rPr>
              <a:t>Композиційні та порошкові матеріали, покриття</a:t>
            </a:r>
          </a:p>
          <a:p>
            <a:pPr marL="2167704" indent="0" algn="r">
              <a:lnSpc>
                <a:spcPct val="107000"/>
              </a:lnSpc>
            </a:pPr>
            <a:r>
              <a:rPr lang="uk" sz="1100">
                <a:latin typeface="Calibri"/>
              </a:rPr>
              <a:t>Порошкова металургія; Дисперсні та консолідовані наноматеріали і нанотехнології.</a:t>
            </a:r>
          </a:p>
          <a:p>
            <a:pPr indent="215900">
              <a:lnSpc>
                <a:spcPct val="107000"/>
              </a:lnSpc>
            </a:pPr>
            <a:r>
              <a:rPr lang="uk" sz="1100" b="1">
                <a:solidFill>
                  <a:srgbClr val="48044A"/>
                </a:solidFill>
                <a:latin typeface="Calibri"/>
              </a:rPr>
              <a:t>Ливарне виробництво чорних і кольорових металів і сплавів</a:t>
            </a:r>
          </a:p>
          <a:p>
            <a:pPr indent="0">
              <a:lnSpc>
                <a:spcPct val="107000"/>
              </a:lnSpc>
            </a:pPr>
            <a:r>
              <a:rPr lang="uk" sz="1100">
                <a:latin typeface="Calibri"/>
              </a:rPr>
              <a:t>Технологія виготовлення литих стоматологічних та ортопедичних протезів;</a:t>
            </a:r>
          </a:p>
          <a:p>
            <a:pPr indent="0">
              <a:lnSpc>
                <a:spcPct val="107000"/>
              </a:lnSpc>
            </a:pPr>
            <a:r>
              <a:rPr lang="uk" sz="1100">
                <a:latin typeface="Calibri"/>
              </a:rPr>
              <a:t>Художнє та ювелірне литво;</a:t>
            </a:r>
          </a:p>
          <a:p>
            <a:pPr indent="0">
              <a:lnSpc>
                <a:spcPct val="107000"/>
              </a:lnSpc>
            </a:pPr>
            <a:r>
              <a:rPr lang="uk" sz="1100">
                <a:latin typeface="Calibri"/>
              </a:rPr>
              <a:t>Комп'ютеризація процесів ливарного виробництва.</a:t>
            </a:r>
          </a:p>
          <a:p>
            <a:pPr marL="3844104" indent="0">
              <a:lnSpc>
                <a:spcPct val="107000"/>
              </a:lnSpc>
            </a:pPr>
            <a:r>
              <a:rPr lang="uk" sz="1100" b="1">
                <a:solidFill>
                  <a:srgbClr val="062062"/>
                </a:solidFill>
                <a:latin typeface="Calibri"/>
              </a:rPr>
              <a:t>Металознавство</a:t>
            </a:r>
          </a:p>
          <a:p>
            <a:pPr marL="2091504" indent="0">
              <a:lnSpc>
                <a:spcPct val="107000"/>
              </a:lnSpc>
            </a:pPr>
            <a:r>
              <a:rPr lang="uk" sz="1100">
                <a:latin typeface="Calibri"/>
              </a:rPr>
              <a:t>Менеджмент інноваційних технологій у матеріалознавстві;</a:t>
            </a:r>
          </a:p>
          <a:p>
            <a:pPr indent="0" algn="r">
              <a:lnSpc>
                <a:spcPct val="107000"/>
              </a:lnSpc>
            </a:pPr>
            <a:r>
              <a:rPr lang="uk" sz="1100">
                <a:latin typeface="Calibri"/>
              </a:rPr>
              <a:t>Технологічний маркетинг у матеріалознавстві.</a:t>
            </a:r>
          </a:p>
          <a:p>
            <a:pPr indent="444500">
              <a:lnSpc>
                <a:spcPct val="107000"/>
              </a:lnSpc>
            </a:pPr>
            <a:r>
              <a:rPr lang="uk" sz="1100" b="1">
                <a:solidFill>
                  <a:srgbClr val="5E0506"/>
                </a:solidFill>
                <a:latin typeface="Calibri"/>
              </a:rPr>
              <a:t>Спеціальна металургія</a:t>
            </a:r>
          </a:p>
          <a:p>
            <a:pPr indent="0">
              <a:lnSpc>
                <a:spcPct val="107000"/>
              </a:lnSpc>
            </a:pPr>
            <a:r>
              <a:rPr lang="uk" sz="1100">
                <a:latin typeface="Calibri"/>
              </a:rPr>
              <a:t>Міжнародна та національна стандартизація і сертифікація металургійної продукції;</a:t>
            </a:r>
          </a:p>
          <a:p>
            <a:pPr indent="0">
              <a:lnSpc>
                <a:spcPct val="107000"/>
              </a:lnSpc>
            </a:pPr>
            <a:r>
              <a:rPr lang="uk" sz="1100">
                <a:latin typeface="Calibri"/>
              </a:rPr>
              <a:t>Спеціальна електрометалургія в машинобудуванні;</a:t>
            </a:r>
          </a:p>
          <a:p>
            <a:pPr indent="0">
              <a:lnSpc>
                <a:spcPct val="107000"/>
              </a:lnSpc>
            </a:pPr>
            <a:r>
              <a:rPr lang="uk" sz="1100">
                <a:latin typeface="Calibri"/>
              </a:rPr>
              <a:t>Комп'ютеризація процесів спец металургії.                   </a:t>
            </a:r>
            <a:r>
              <a:rPr lang="uk" sz="1100" b="1">
                <a:solidFill>
                  <a:srgbClr val="48044A"/>
                </a:solidFill>
                <a:latin typeface="Calibri"/>
              </a:rPr>
              <a:t>Фізичне матеріалознавство</a:t>
            </a:r>
          </a:p>
          <a:p>
            <a:pPr marL="3259904" indent="1663700">
              <a:lnSpc>
                <a:spcPct val="107000"/>
              </a:lnSpc>
            </a:pPr>
            <a:r>
              <a:rPr lang="uk" sz="1100">
                <a:latin typeface="Calibri"/>
              </a:rPr>
              <a:t>Фізика металів; Комп'ютерні методи в матеріалознавстві;</a:t>
            </a:r>
          </a:p>
          <a:p>
            <a:pPr marL="3844104" indent="0">
              <a:lnSpc>
                <a:spcPct val="107000"/>
              </a:lnSpc>
            </a:pPr>
            <a:r>
              <a:rPr lang="uk" sz="1100">
                <a:latin typeface="Calibri"/>
              </a:rPr>
              <a:t>Металеві матеріали в медицині;</a:t>
            </a:r>
          </a:p>
          <a:p>
            <a:pPr marR="59504" indent="0" algn="r">
              <a:lnSpc>
                <a:spcPct val="107000"/>
              </a:lnSpc>
            </a:pPr>
            <a:r>
              <a:rPr lang="uk" sz="1100">
                <a:latin typeface="Calibri"/>
              </a:rPr>
              <a:t>Біосумісні металеві матеріали.</a:t>
            </a:r>
          </a:p>
        </p:txBody>
      </p:sp>
      <p:sp>
        <p:nvSpPr>
          <p:cNvPr id="8" name="Прямокутник 7"/>
          <p:cNvSpPr/>
          <p:nvPr/>
        </p:nvSpPr>
        <p:spPr>
          <a:xfrm>
            <a:off x="2569464" y="8497824"/>
            <a:ext cx="2779776" cy="1828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062062"/>
                </a:solidFill>
                <a:latin typeface="Calibri"/>
              </a:rPr>
              <a:t>Програми підвищення кваліфікації:</a:t>
            </a:r>
          </a:p>
        </p:txBody>
      </p:sp>
      <p:sp>
        <p:nvSpPr>
          <p:cNvPr id="9" name="Прямокутник 8"/>
          <p:cNvSpPr/>
          <p:nvPr/>
        </p:nvSpPr>
        <p:spPr>
          <a:xfrm>
            <a:off x="886968" y="8729472"/>
            <a:ext cx="2740152" cy="10088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/>
            <a:r>
              <a:rPr lang="uk" sz="1100">
                <a:latin typeface="Calibri"/>
              </a:rPr>
              <a:t>Порошкові композиційні та наноструктурні матеріали;</a:t>
            </a:r>
          </a:p>
          <a:p>
            <a:pPr indent="0"/>
            <a:r>
              <a:rPr lang="uk" sz="1100">
                <a:latin typeface="Calibri"/>
              </a:rPr>
              <a:t>Сучасні технології у порошкової металургії; Новітні матеріали, властивості, технології; Сучасні технології у ливарному виробництві; Покриття та інженерія поверхні;</a:t>
            </a:r>
          </a:p>
        </p:txBody>
      </p:sp>
      <p:sp>
        <p:nvSpPr>
          <p:cNvPr id="10" name="Прямокутник 9"/>
          <p:cNvSpPr/>
          <p:nvPr/>
        </p:nvSpPr>
        <p:spPr>
          <a:xfrm>
            <a:off x="3840480" y="8732520"/>
            <a:ext cx="3200400" cy="100584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405452" indent="0" algn="r"/>
            <a:r>
              <a:rPr lang="uk" sz="1100">
                <a:latin typeface="Calibri"/>
              </a:rPr>
              <a:t>Сучасні методи термічної та хіміко-термічної обробки</a:t>
            </a:r>
          </a:p>
          <a:p>
            <a:pPr indent="0" algn="r"/>
            <a:r>
              <a:rPr lang="uk" sz="1100">
                <a:latin typeface="Calibri"/>
              </a:rPr>
              <a:t>Сучасні методи дослідження матеріалів Нові технології спеціальної металургії Спеціальна металургія в машинобудуванні Нетрадиційні технології металургійного виробництва</a:t>
            </a:r>
          </a:p>
        </p:txBody>
      </p:sp>
      <p:sp>
        <p:nvSpPr>
          <p:cNvPr id="11" name="Прямокутник 10"/>
          <p:cNvSpPr/>
          <p:nvPr/>
        </p:nvSpPr>
        <p:spPr>
          <a:xfrm>
            <a:off x="2514600" y="9765792"/>
            <a:ext cx="3115056" cy="188976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uk" sz="1100" b="1">
                <a:solidFill>
                  <a:srgbClr val="48044A"/>
                </a:solidFill>
                <a:latin typeface="Calibri"/>
              </a:rPr>
              <a:t>Розроблені під специфіку виробництва!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1744" y="2602992"/>
            <a:ext cx="4413504" cy="34320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9488" y="7815072"/>
            <a:ext cx="4431792" cy="2203704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954024" y="588264"/>
            <a:ext cx="3328416" cy="46329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276420" indent="-317500">
              <a:lnSpc>
                <a:spcPct val="106000"/>
              </a:lnSpc>
            </a:pPr>
            <a:r>
              <a:rPr lang="uk" sz="1500" b="1">
                <a:solidFill>
                  <a:srgbClr val="0604D0"/>
                </a:solidFill>
                <a:latin typeface="Calibri"/>
              </a:rPr>
              <a:t>2.</a:t>
            </a:r>
            <a:r>
              <a:rPr lang="uk" sz="1500" b="1">
                <a:latin typeface="Calibri"/>
              </a:rPr>
              <a:t> </a:t>
            </a:r>
            <a:r>
              <a:rPr lang="uk" sz="1500" b="1">
                <a:solidFill>
                  <a:srgbClr val="0604D0"/>
                </a:solidFill>
                <a:latin typeface="Calibri"/>
              </a:rPr>
              <a:t>РОЗРОБИМО ШВИДКО І ЯКІСНО Нові матеріали та технології</a:t>
            </a:r>
          </a:p>
        </p:txBody>
      </p:sp>
      <p:sp>
        <p:nvSpPr>
          <p:cNvPr id="5" name="Прямокутник 4"/>
          <p:cNvSpPr/>
          <p:nvPr/>
        </p:nvSpPr>
        <p:spPr>
          <a:xfrm>
            <a:off x="701040" y="1210056"/>
            <a:ext cx="6333744" cy="128320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381000" algn="just">
              <a:lnSpc>
                <a:spcPct val="107000"/>
              </a:lnSpc>
            </a:pPr>
            <a:r>
              <a:rPr lang="uk" sz="1100">
                <a:latin typeface="Calibri"/>
              </a:rPr>
              <a:t>Нові композиційні армовані металеві, керамічні, металокерамічні, керамічні, металополімерокерамічні, надтверді інструментальні; високотемпературні конструкційні, що здатні працювати в умовах екстремальних механічних навантажень, високих (до 2000 °С) температур, інтенсивного абразивного зношування, та ударної взаємодії. </a:t>
            </a:r>
            <a:r>
              <a:rPr lang="uk" sz="1100" i="1">
                <a:latin typeface="Calibri"/>
              </a:rPr>
              <a:t>Матеріали спеціального призначення:</a:t>
            </a:r>
            <a:r>
              <a:rPr lang="uk" sz="1100">
                <a:latin typeface="Calibri"/>
              </a:rPr>
              <a:t> для ядерної енергетики, для ракетної техніки, для прямого перетворення теплової та хімічної енергії в електричну, акумулятори електричної енергії, емісійні, балістичні, полі функціональні матеріали для військової техніки.</a:t>
            </a:r>
          </a:p>
        </p:txBody>
      </p:sp>
      <p:sp>
        <p:nvSpPr>
          <p:cNvPr id="6" name="Прямокутник 5"/>
          <p:cNvSpPr/>
          <p:nvPr/>
        </p:nvSpPr>
        <p:spPr>
          <a:xfrm>
            <a:off x="1655064" y="6327648"/>
            <a:ext cx="4632960" cy="5303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107000"/>
              </a:lnSpc>
            </a:pPr>
            <a:r>
              <a:rPr lang="uk" sz="1100" b="1">
                <a:solidFill>
                  <a:srgbClr val="0604D0"/>
                </a:solidFill>
                <a:latin typeface="Calibri"/>
              </a:rPr>
              <a:t>СПІВВІДНОШЕННЯ ФІЗИКО-МЕХАНІЧНИХ ВЛАСТИВОСТЕЙ ОВОГО КЛАСУ АРМОВАНИХ КЕРАМІЧНИХ КОМПОЗИТІВ І МАТЕРІАЛІВ СУЧАСНОЇ КЕРАМІЧНОЇ БРОНІ ТА МЕТАЛООБРОБНОГО ІНСТРУМЕНТУ</a:t>
            </a:r>
          </a:p>
        </p:txBody>
      </p:sp>
      <p:sp>
        <p:nvSpPr>
          <p:cNvPr id="7" name="Прямокутник 6"/>
          <p:cNvSpPr/>
          <p:nvPr/>
        </p:nvSpPr>
        <p:spPr>
          <a:xfrm>
            <a:off x="2005584" y="6949440"/>
            <a:ext cx="1572768" cy="13411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850">
                <a:latin typeface="Arial"/>
              </a:rPr>
              <a:t>1 - ШВИДКОРІЗАЛЬНІ СТАЛІ;</a:t>
            </a:r>
          </a:p>
        </p:txBody>
      </p:sp>
      <p:sp>
        <p:nvSpPr>
          <p:cNvPr id="8" name="Прямокутник 7"/>
          <p:cNvSpPr/>
          <p:nvPr/>
        </p:nvSpPr>
        <p:spPr>
          <a:xfrm>
            <a:off x="1996440" y="7083552"/>
            <a:ext cx="1155192" cy="13411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850">
                <a:latin typeface="Arial"/>
              </a:rPr>
              <a:t>2-ТВЕРДІ СПЛАВИ;</a:t>
            </a:r>
          </a:p>
        </p:txBody>
      </p:sp>
      <p:sp>
        <p:nvSpPr>
          <p:cNvPr id="9" name="Прямокутник 8"/>
          <p:cNvSpPr/>
          <p:nvPr/>
        </p:nvSpPr>
        <p:spPr>
          <a:xfrm>
            <a:off x="1996440" y="7214616"/>
            <a:ext cx="2350008" cy="52120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/>
            <a:r>
              <a:rPr lang="uk" sz="850" b="1">
                <a:solidFill>
                  <a:srgbClr val="04028F"/>
                </a:solidFill>
                <a:latin typeface="Arial"/>
              </a:rPr>
              <a:t>3 </a:t>
            </a:r>
            <a:r>
              <a:rPr lang="uk" sz="850" b="1">
                <a:solidFill>
                  <a:srgbClr val="0604D0"/>
                </a:solidFill>
                <a:latin typeface="Arial"/>
              </a:rPr>
              <a:t>- КЕРАМІКА - сучасна керамічна броня;</a:t>
            </a:r>
          </a:p>
          <a:p>
            <a:pPr indent="0"/>
            <a:r>
              <a:rPr lang="uk" sz="850">
                <a:latin typeface="Arial"/>
              </a:rPr>
              <a:t>4 - НІТРИД БОРУ;</a:t>
            </a:r>
          </a:p>
          <a:p>
            <a:pPr indent="0"/>
            <a:r>
              <a:rPr lang="uk" sz="850">
                <a:latin typeface="Arial"/>
              </a:rPr>
              <a:t>5 - ПОЛІКРИСТАЛІЧНИЙ АЛМАЗ;</a:t>
            </a:r>
          </a:p>
          <a:p>
            <a:pPr indent="0"/>
            <a:r>
              <a:rPr lang="uk" sz="850" b="1">
                <a:solidFill>
                  <a:srgbClr val="E73B11"/>
                </a:solidFill>
                <a:latin typeface="Arial"/>
              </a:rPr>
              <a:t>6 </a:t>
            </a:r>
            <a:r>
              <a:rPr lang="uk" sz="850" b="1">
                <a:solidFill>
                  <a:srgbClr val="906354"/>
                </a:solidFill>
                <a:latin typeface="Arial"/>
              </a:rPr>
              <a:t>- </a:t>
            </a:r>
            <a:r>
              <a:rPr lang="uk" sz="850" b="1">
                <a:solidFill>
                  <a:srgbClr val="E73B11"/>
                </a:solidFill>
                <a:latin typeface="Arial"/>
              </a:rPr>
              <a:t>АРМОВАНІ КЕРАМІЧНІ КОМПОЗИТИ</a:t>
            </a:r>
          </a:p>
        </p:txBody>
      </p:sp>
      <p:sp>
        <p:nvSpPr>
          <p:cNvPr id="10" name="Прямокутник 9"/>
          <p:cNvSpPr/>
          <p:nvPr/>
        </p:nvSpPr>
        <p:spPr>
          <a:xfrm>
            <a:off x="2322576" y="9174480"/>
            <a:ext cx="195072" cy="14630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>
                <a:latin typeface="Arial"/>
              </a:rPr>
              <a:t>20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9304" y="1408176"/>
            <a:ext cx="5782056" cy="354177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9304" y="2886456"/>
            <a:ext cx="402336" cy="57607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7568" y="6559296"/>
            <a:ext cx="701040" cy="90220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80632" y="6510528"/>
            <a:ext cx="411480" cy="40233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05272" y="7562088"/>
            <a:ext cx="1463040" cy="145999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80888" y="8110728"/>
            <a:ext cx="1514856" cy="920496"/>
          </a:xfrm>
          <a:prstGeom prst="rect">
            <a:avLst/>
          </a:prstGeom>
        </p:spPr>
      </p:pic>
      <p:sp>
        <p:nvSpPr>
          <p:cNvPr id="8" name="Прямокутник 7"/>
          <p:cNvSpPr/>
          <p:nvPr/>
        </p:nvSpPr>
        <p:spPr>
          <a:xfrm>
            <a:off x="1185672" y="551688"/>
            <a:ext cx="5931408" cy="52730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109000"/>
              </a:lnSpc>
            </a:pPr>
            <a:r>
              <a:rPr lang="uk" sz="1200" b="1">
                <a:solidFill>
                  <a:srgbClr val="04028F"/>
                </a:solidFill>
                <a:latin typeface="Times New Roman"/>
              </a:rPr>
              <a:t>ПОРОШКОВА ТЕХНОЛОГІЯ ВИРОБНИЦТВА АРМОВАНИХ КЕРАМІЧНИМИ ВОЛОКНАМИ ТИТАНОВИХ СПЛАВІВ З МІЦНІСТЮ 1500 МПа ТА ПЛАСТИЧНІСТЮ 20%</a:t>
            </a:r>
          </a:p>
        </p:txBody>
      </p:sp>
      <p:sp>
        <p:nvSpPr>
          <p:cNvPr id="9" name="Прямокутник 8"/>
          <p:cNvSpPr/>
          <p:nvPr/>
        </p:nvSpPr>
        <p:spPr>
          <a:xfrm>
            <a:off x="4745736" y="1325880"/>
            <a:ext cx="954024" cy="17983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latin typeface="Calibri"/>
              </a:rPr>
              <a:t>Змішування</a:t>
            </a:r>
          </a:p>
        </p:txBody>
      </p:sp>
      <p:sp>
        <p:nvSpPr>
          <p:cNvPr id="10" name="Прямокутник 9"/>
          <p:cNvSpPr/>
          <p:nvPr/>
        </p:nvSpPr>
        <p:spPr>
          <a:xfrm>
            <a:off x="6327648" y="1261872"/>
            <a:ext cx="719328" cy="32004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85000"/>
              </a:lnSpc>
            </a:pPr>
            <a:r>
              <a:rPr lang="uk" sz="1300" b="1">
                <a:latin typeface="Calibri"/>
              </a:rPr>
              <a:t>Легуючі елементи</a:t>
            </a:r>
          </a:p>
        </p:txBody>
      </p:sp>
      <p:sp>
        <p:nvSpPr>
          <p:cNvPr id="11" name="Прямокутник 10"/>
          <p:cNvSpPr/>
          <p:nvPr/>
        </p:nvSpPr>
        <p:spPr>
          <a:xfrm>
            <a:off x="1185672" y="1289304"/>
            <a:ext cx="746760" cy="36576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109000"/>
              </a:lnSpc>
            </a:pPr>
            <a:r>
              <a:rPr lang="uk" sz="1100" b="1">
                <a:latin typeface="Calibri"/>
              </a:rPr>
              <a:t>Титанова губка</a:t>
            </a:r>
          </a:p>
        </p:txBody>
      </p:sp>
      <p:sp>
        <p:nvSpPr>
          <p:cNvPr id="12" name="Прямокутник 11"/>
          <p:cNvSpPr/>
          <p:nvPr/>
        </p:nvSpPr>
        <p:spPr>
          <a:xfrm>
            <a:off x="1335024" y="3404616"/>
            <a:ext cx="883920" cy="17983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latin typeface="Calibri"/>
              </a:rPr>
              <a:t>Гідрування</a:t>
            </a:r>
          </a:p>
        </p:txBody>
      </p:sp>
      <p:sp>
        <p:nvSpPr>
          <p:cNvPr id="13" name="Прямокутник 12"/>
          <p:cNvSpPr/>
          <p:nvPr/>
        </p:nvSpPr>
        <p:spPr>
          <a:xfrm>
            <a:off x="1737360" y="4998720"/>
            <a:ext cx="3008376" cy="19507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500" b="1">
                <a:latin typeface="Calibri"/>
              </a:rPr>
              <a:t>Готова металокерамічна пластина</a:t>
            </a:r>
          </a:p>
        </p:txBody>
      </p:sp>
      <p:sp>
        <p:nvSpPr>
          <p:cNvPr id="15" name="Прямокутник 14"/>
          <p:cNvSpPr/>
          <p:nvPr/>
        </p:nvSpPr>
        <p:spPr>
          <a:xfrm>
            <a:off x="5184648" y="4160520"/>
            <a:ext cx="944880" cy="2956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109000"/>
              </a:lnSpc>
            </a:pPr>
            <a:r>
              <a:rPr lang="uk" sz="1100" b="1">
                <a:latin typeface="Calibri"/>
              </a:rPr>
              <a:t>Вакуумне спікання</a:t>
            </a:r>
          </a:p>
        </p:txBody>
      </p:sp>
      <p:sp>
        <p:nvSpPr>
          <p:cNvPr id="16" name="Прямокутник 15"/>
          <p:cNvSpPr/>
          <p:nvPr/>
        </p:nvSpPr>
        <p:spPr>
          <a:xfrm>
            <a:off x="5132832" y="4532376"/>
            <a:ext cx="996696" cy="32613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109000"/>
              </a:lnSpc>
            </a:pPr>
            <a:r>
              <a:rPr lang="uk" sz="1100" b="1">
                <a:latin typeface="Calibri"/>
              </a:rPr>
              <a:t>Т=1350 °С, </a:t>
            </a:r>
            <a:r>
              <a:rPr lang="uk" sz="1100" b="1" baseline="-25000">
                <a:latin typeface="Calibri"/>
              </a:rPr>
              <a:t>яп</a:t>
            </a:r>
            <a:r>
              <a:rPr lang="uk" sz="1100" b="1">
                <a:latin typeface="Calibri"/>
              </a:rPr>
              <a:t> &lt; 10'</a:t>
            </a:r>
            <a:r>
              <a:rPr lang="uk" sz="1100" b="1" baseline="30000">
                <a:latin typeface="Calibri"/>
              </a:rPr>
              <a:t>3</a:t>
            </a:r>
            <a:r>
              <a:rPr lang="uk" sz="1100" b="1">
                <a:latin typeface="Calibri"/>
              </a:rPr>
              <a:t> МПа</a:t>
            </a:r>
          </a:p>
        </p:txBody>
      </p:sp>
      <p:sp>
        <p:nvSpPr>
          <p:cNvPr id="17" name="Прямокутник 16"/>
          <p:cNvSpPr/>
          <p:nvPr/>
        </p:nvSpPr>
        <p:spPr>
          <a:xfrm>
            <a:off x="1438656" y="3971544"/>
            <a:ext cx="737616" cy="16154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latin typeface="Calibri"/>
              </a:rPr>
              <a:t>Прокатка</a:t>
            </a:r>
          </a:p>
        </p:txBody>
      </p:sp>
      <p:sp>
        <p:nvSpPr>
          <p:cNvPr id="18" name="Прямокутник 17"/>
          <p:cNvSpPr/>
          <p:nvPr/>
        </p:nvSpPr>
        <p:spPr>
          <a:xfrm>
            <a:off x="1438656" y="4248912"/>
            <a:ext cx="737616" cy="68275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190500">
              <a:lnSpc>
                <a:spcPct val="75000"/>
              </a:lnSpc>
            </a:pPr>
            <a:r>
              <a:rPr lang="uk" sz="7500">
                <a:solidFill>
                  <a:srgbClr val="47638A"/>
                </a:solidFill>
                <a:latin typeface="Times New Roman"/>
              </a:rPr>
              <a:t>1</a:t>
            </a:r>
          </a:p>
        </p:txBody>
      </p:sp>
      <p:sp>
        <p:nvSpPr>
          <p:cNvPr id="19" name="Прямокутник 18"/>
          <p:cNvSpPr/>
          <p:nvPr/>
        </p:nvSpPr>
        <p:spPr>
          <a:xfrm>
            <a:off x="5562600" y="2767584"/>
            <a:ext cx="941832" cy="17678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r"/>
            <a:r>
              <a:rPr lang="uk" sz="1100" b="1">
                <a:latin typeface="Calibri"/>
              </a:rPr>
              <a:t>Пресування</a:t>
            </a:r>
          </a:p>
        </p:txBody>
      </p:sp>
      <p:sp>
        <p:nvSpPr>
          <p:cNvPr id="20" name="Прямокутник 19"/>
          <p:cNvSpPr/>
          <p:nvPr/>
        </p:nvSpPr>
        <p:spPr>
          <a:xfrm>
            <a:off x="1816608" y="5501640"/>
            <a:ext cx="4642104" cy="52730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96000"/>
              </a:lnSpc>
            </a:pPr>
            <a:r>
              <a:rPr lang="uk" sz="1900">
                <a:solidFill>
                  <a:srgbClr val="48044A"/>
                </a:solidFill>
                <a:latin typeface="Calibri"/>
              </a:rPr>
              <a:t>Технології виробництва порошків армованої кераміки</a:t>
            </a:r>
          </a:p>
        </p:txBody>
      </p:sp>
      <p:sp>
        <p:nvSpPr>
          <p:cNvPr id="22" name="Прямокутник 21"/>
          <p:cNvSpPr/>
          <p:nvPr/>
        </p:nvSpPr>
        <p:spPr>
          <a:xfrm>
            <a:off x="1185672" y="6437376"/>
            <a:ext cx="4873752" cy="17983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500" b="1">
                <a:solidFill>
                  <a:srgbClr val="04028F"/>
                </a:solidFill>
                <a:latin typeface="Calibri"/>
              </a:rPr>
              <a:t>• Відцентрове розпилення електрода, що обертається,</a:t>
            </a:r>
          </a:p>
        </p:txBody>
      </p:sp>
      <p:sp>
        <p:nvSpPr>
          <p:cNvPr id="23" name="Прямокутник 22"/>
          <p:cNvSpPr/>
          <p:nvPr/>
        </p:nvSpPr>
        <p:spPr>
          <a:xfrm>
            <a:off x="1185672" y="6617208"/>
            <a:ext cx="4498848" cy="9174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146000"/>
              </a:lnSpc>
            </a:pPr>
            <a:r>
              <a:rPr lang="uk" sz="1500" b="1">
                <a:solidFill>
                  <a:srgbClr val="04028F"/>
                </a:solidFill>
                <a:latin typeface="Calibri"/>
              </a:rPr>
              <a:t>•Порошкова металургія:</a:t>
            </a:r>
          </a:p>
          <a:p>
            <a:pPr indent="152400">
              <a:lnSpc>
                <a:spcPct val="125000"/>
              </a:lnSpc>
            </a:pPr>
            <a:r>
              <a:rPr lang="uk" sz="1500" b="1">
                <a:solidFill>
                  <a:srgbClr val="B40307"/>
                </a:solidFill>
                <a:latin typeface="Calibri"/>
              </a:rPr>
              <a:t>- змішування з наступним компактуванням </a:t>
            </a:r>
            <a:r>
              <a:rPr lang="uk" sz="1500" b="1" u="sng">
                <a:solidFill>
                  <a:srgbClr val="B40307"/>
                </a:solidFill>
                <a:latin typeface="Calibri"/>
              </a:rPr>
              <a:t>, </a:t>
            </a:r>
            <a:r>
              <a:rPr lang="uk" sz="1500" b="1">
                <a:solidFill>
                  <a:srgbClr val="B40307"/>
                </a:solidFill>
                <a:latin typeface="Calibri"/>
              </a:rPr>
              <a:t>та спіканням;</a:t>
            </a:r>
          </a:p>
        </p:txBody>
      </p:sp>
      <p:sp>
        <p:nvSpPr>
          <p:cNvPr id="24" name="Прямокутник 23"/>
          <p:cNvSpPr/>
          <p:nvPr/>
        </p:nvSpPr>
        <p:spPr>
          <a:xfrm>
            <a:off x="6403848" y="7080504"/>
            <a:ext cx="408432" cy="32918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2300" i="1">
                <a:latin typeface="Arial"/>
              </a:rPr>
              <a:t>77.</a:t>
            </a:r>
          </a:p>
        </p:txBody>
      </p:sp>
      <p:sp>
        <p:nvSpPr>
          <p:cNvPr id="25" name="Прямокутник 24"/>
          <p:cNvSpPr/>
          <p:nvPr/>
        </p:nvSpPr>
        <p:spPr>
          <a:xfrm>
            <a:off x="1222248" y="7687056"/>
            <a:ext cx="4136136" cy="104851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124000"/>
              </a:lnSpc>
              <a:spcAft>
                <a:spcPts val="1610"/>
              </a:spcAft>
            </a:pPr>
            <a:r>
              <a:rPr lang="uk" sz="1500" b="1">
                <a:solidFill>
                  <a:srgbClr val="B40307"/>
                </a:solidFill>
                <a:latin typeface="Calibri"/>
              </a:rPr>
              <a:t>- гаряче пресування.</a:t>
            </a:r>
          </a:p>
          <a:p>
            <a:pPr indent="139700">
              <a:lnSpc>
                <a:spcPct val="124000"/>
              </a:lnSpc>
            </a:pPr>
            <a:r>
              <a:rPr lang="uk" sz="1500" b="1">
                <a:solidFill>
                  <a:srgbClr val="C24B3D"/>
                </a:solidFill>
                <a:latin typeface="Calibri"/>
              </a:rPr>
              <a:t>- </a:t>
            </a:r>
            <a:r>
              <a:rPr lang="uk" sz="1500" b="1">
                <a:solidFill>
                  <a:srgbClr val="B40307"/>
                </a:solidFill>
                <a:latin typeface="Calibri"/>
              </a:rPr>
              <a:t>пошарове напікання (просочування) в умовах електронно-променевого нагрівання</a:t>
            </a:r>
          </a:p>
        </p:txBody>
      </p:sp>
      <p:sp>
        <p:nvSpPr>
          <p:cNvPr id="26" name="Прямокутник 25"/>
          <p:cNvSpPr/>
          <p:nvPr/>
        </p:nvSpPr>
        <p:spPr>
          <a:xfrm>
            <a:off x="1368552" y="9019032"/>
            <a:ext cx="2087880" cy="17678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500" b="1">
                <a:solidFill>
                  <a:srgbClr val="04028F"/>
                </a:solidFill>
                <a:latin typeface="Calibri"/>
              </a:rPr>
              <a:t>Комбіновані технології.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4816" y="1115568"/>
            <a:ext cx="5934456" cy="385572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5641848"/>
            <a:ext cx="4520184" cy="3956304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2301240" y="609600"/>
            <a:ext cx="3928872" cy="20726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500" b="1">
                <a:solidFill>
                  <a:srgbClr val="0604D0"/>
                </a:solidFill>
                <a:latin typeface="Calibri"/>
              </a:rPr>
              <a:t>Порошки армованих керамічних матеріалів</a:t>
            </a:r>
          </a:p>
        </p:txBody>
      </p:sp>
      <p:sp>
        <p:nvSpPr>
          <p:cNvPr id="5" name="Прямокутник 4"/>
          <p:cNvSpPr/>
          <p:nvPr/>
        </p:nvSpPr>
        <p:spPr>
          <a:xfrm>
            <a:off x="1472184" y="969264"/>
            <a:ext cx="816864" cy="13716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latin typeface="Calibri"/>
              </a:rPr>
              <a:t>Розпилення</a:t>
            </a:r>
          </a:p>
        </p:txBody>
      </p:sp>
      <p:sp>
        <p:nvSpPr>
          <p:cNvPr id="6" name="Прямокутник 5"/>
          <p:cNvSpPr/>
          <p:nvPr/>
        </p:nvSpPr>
        <p:spPr>
          <a:xfrm>
            <a:off x="1840992" y="6175248"/>
            <a:ext cx="569976" cy="20116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2000" b="1">
                <a:latin typeface="Calibri"/>
              </a:rPr>
              <a:t>1400</a:t>
            </a:r>
          </a:p>
        </p:txBody>
      </p:sp>
      <p:sp>
        <p:nvSpPr>
          <p:cNvPr id="7" name="Прямокутник 6"/>
          <p:cNvSpPr/>
          <p:nvPr/>
        </p:nvSpPr>
        <p:spPr>
          <a:xfrm>
            <a:off x="1319784" y="6480048"/>
            <a:ext cx="204216" cy="2886456"/>
          </a:xfrm>
          <a:prstGeom prst="rect">
            <a:avLst/>
          </a:prstGeom>
          <a:solidFill>
            <a:srgbClr val="FFFFFF"/>
          </a:solidFill>
        </p:spPr>
        <p:txBody>
          <a:bodyPr vert="vert270" wrap="none" lIns="0" tIns="0" rIns="0" bIns="0">
            <a:noAutofit/>
          </a:bodyPr>
          <a:lstStyle/>
          <a:p>
            <a:pPr indent="0"/>
            <a:r>
              <a:rPr lang="uk" sz="1500" b="1">
                <a:solidFill>
                  <a:srgbClr val="063107"/>
                </a:solidFill>
                <a:latin typeface="Calibri"/>
              </a:rPr>
              <a:t>Температура в газових турбінах,</a:t>
            </a:r>
          </a:p>
        </p:txBody>
      </p:sp>
      <p:sp>
        <p:nvSpPr>
          <p:cNvPr id="8" name="Прямокутник 7"/>
          <p:cNvSpPr/>
          <p:nvPr/>
        </p:nvSpPr>
        <p:spPr>
          <a:xfrm>
            <a:off x="1840992" y="8833104"/>
            <a:ext cx="569976" cy="20116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2400">
                <a:latin typeface="Arial"/>
              </a:rPr>
              <a:t>юоо</a:t>
            </a:r>
          </a:p>
        </p:txBody>
      </p:sp>
      <p:sp>
        <p:nvSpPr>
          <p:cNvPr id="9" name="Прямокутник 8"/>
          <p:cNvSpPr/>
          <p:nvPr/>
        </p:nvSpPr>
        <p:spPr>
          <a:xfrm>
            <a:off x="4053840" y="6150864"/>
            <a:ext cx="1005840" cy="4480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183456" indent="-228600"/>
            <a:r>
              <a:rPr lang="uk" sz="1500" b="1">
                <a:solidFill>
                  <a:srgbClr val="063107"/>
                </a:solidFill>
                <a:latin typeface="Calibri"/>
              </a:rPr>
              <a:t>Армована кераміка</a:t>
            </a:r>
          </a:p>
        </p:txBody>
      </p:sp>
      <p:sp>
        <p:nvSpPr>
          <p:cNvPr id="10" name="Прямокутник 9"/>
          <p:cNvSpPr/>
          <p:nvPr/>
        </p:nvSpPr>
        <p:spPr>
          <a:xfrm>
            <a:off x="2237232" y="7552944"/>
            <a:ext cx="1328928" cy="49682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205300" indent="-241300"/>
            <a:r>
              <a:rPr lang="uk" sz="1500" b="1">
                <a:solidFill>
                  <a:srgbClr val="063107"/>
                </a:solidFill>
                <a:latin typeface="Calibri"/>
              </a:rPr>
              <a:t>Металеві суперсплави</a:t>
            </a:r>
          </a:p>
        </p:txBody>
      </p:sp>
      <p:sp>
        <p:nvSpPr>
          <p:cNvPr id="12" name="Прямокутник 11"/>
          <p:cNvSpPr/>
          <p:nvPr/>
        </p:nvSpPr>
        <p:spPr>
          <a:xfrm>
            <a:off x="2855976" y="6403848"/>
            <a:ext cx="1176528" cy="65836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/>
            <a:r>
              <a:rPr lang="en-US" sz="1800">
                <a:latin typeface="Arial"/>
              </a:rPr>
              <a:t>RM </a:t>
            </a:r>
            <a:r>
              <a:rPr lang="uk" sz="1800">
                <a:latin typeface="Arial"/>
              </a:rPr>
              <a:t>Ьаі</a:t>
            </a:r>
          </a:p>
          <a:p>
            <a:pPr indent="558800">
              <a:lnSpc>
                <a:spcPct val="93000"/>
              </a:lnSpc>
            </a:pPr>
            <a:r>
              <a:rPr lang="uk" sz="1800">
                <a:latin typeface="Arial"/>
              </a:rPr>
              <a:t>II »■</a:t>
            </a:r>
          </a:p>
          <a:p>
            <a:pPr indent="0" algn="r"/>
            <a:r>
              <a:rPr lang="uk" sz="1500" b="1">
                <a:solidFill>
                  <a:srgbClr val="063107"/>
                </a:solidFill>
                <a:latin typeface="Calibri"/>
              </a:rPr>
              <a:t>Армована</a:t>
            </a:r>
          </a:p>
        </p:txBody>
      </p:sp>
      <p:sp>
        <p:nvSpPr>
          <p:cNvPr id="13" name="Прямокутник 12"/>
          <p:cNvSpPr/>
          <p:nvPr/>
        </p:nvSpPr>
        <p:spPr>
          <a:xfrm>
            <a:off x="2855976" y="7132320"/>
            <a:ext cx="1853184" cy="173736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marR="704156" indent="0" algn="r"/>
            <a:r>
              <a:rPr lang="uk" sz="1500" b="1">
                <a:solidFill>
                  <a:srgbClr val="063107"/>
                </a:solidFill>
                <a:latin typeface="Calibri"/>
              </a:rPr>
              <a:t>металокераміка</a:t>
            </a:r>
          </a:p>
        </p:txBody>
      </p:sp>
      <p:sp>
        <p:nvSpPr>
          <p:cNvPr id="15" name="Прямокутник 14"/>
          <p:cNvSpPr/>
          <p:nvPr/>
        </p:nvSpPr>
        <p:spPr>
          <a:xfrm>
            <a:off x="1490472" y="5282184"/>
            <a:ext cx="5059680" cy="16154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uk" sz="1100" b="1">
                <a:solidFill>
                  <a:srgbClr val="0604D0"/>
                </a:solidFill>
                <a:latin typeface="Calibri"/>
              </a:rPr>
              <a:t>Еволюція високотемператуних конструкційних матеріалів для</a:t>
            </a:r>
          </a:p>
        </p:txBody>
      </p:sp>
      <p:sp>
        <p:nvSpPr>
          <p:cNvPr id="16" name="Прямокутник 15"/>
          <p:cNvSpPr/>
          <p:nvPr/>
        </p:nvSpPr>
        <p:spPr>
          <a:xfrm>
            <a:off x="1490472" y="5443728"/>
            <a:ext cx="4355592" cy="22250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uk" sz="1100" b="1">
                <a:solidFill>
                  <a:srgbClr val="0604D0"/>
                </a:solidFill>
                <a:latin typeface="Calibri"/>
              </a:rPr>
              <a:t>виготовлення деталей газотурбінних двигунів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2576" y="1091184"/>
            <a:ext cx="3118104" cy="230428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224" y="5388864"/>
            <a:ext cx="2215896" cy="175564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2688" y="7565136"/>
            <a:ext cx="2014728" cy="2319528"/>
          </a:xfrm>
          <a:prstGeom prst="rect">
            <a:avLst/>
          </a:prstGeom>
        </p:spPr>
      </p:pic>
      <p:sp>
        <p:nvSpPr>
          <p:cNvPr id="5" name="Прямокутник 4"/>
          <p:cNvSpPr/>
          <p:nvPr/>
        </p:nvSpPr>
        <p:spPr>
          <a:xfrm>
            <a:off x="1319784" y="582168"/>
            <a:ext cx="5471160" cy="4541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105000"/>
              </a:lnSpc>
            </a:pPr>
            <a:r>
              <a:rPr lang="uk" sz="1500" b="1">
                <a:solidFill>
                  <a:srgbClr val="062062"/>
                </a:solidFill>
                <a:latin typeface="Calibri"/>
              </a:rPr>
              <a:t>Нанооксидні композити для високоємнісних катодів літієвих акумуляторів і джерел струму</a:t>
            </a:r>
          </a:p>
        </p:txBody>
      </p:sp>
      <p:sp>
        <p:nvSpPr>
          <p:cNvPr id="7" name="Прямокутник 6"/>
          <p:cNvSpPr/>
          <p:nvPr/>
        </p:nvSpPr>
        <p:spPr>
          <a:xfrm>
            <a:off x="707136" y="3444240"/>
            <a:ext cx="6327648" cy="183794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124000"/>
              </a:lnSpc>
              <a:spcAft>
                <a:spcPts val="280"/>
              </a:spcAft>
            </a:pPr>
            <a:r>
              <a:rPr lang="uk" sz="1100" b="1">
                <a:latin typeface="Calibri"/>
              </a:rPr>
              <a:t>С, А-час/кг</a:t>
            </a:r>
          </a:p>
          <a:p>
            <a:pPr indent="152400" algn="just">
              <a:lnSpc>
                <a:spcPct val="123000"/>
              </a:lnSpc>
            </a:pPr>
            <a:r>
              <a:rPr lang="uk" sz="1100">
                <a:latin typeface="Calibri"/>
              </a:rPr>
              <a:t>Нині ємність промислових літієвих джерел струму (ЛДС) на струмах споживачів досягає лише </a:t>
            </a:r>
            <a:r>
              <a:rPr lang="uk" sz="1100" b="1">
                <a:latin typeface="Calibri"/>
              </a:rPr>
              <a:t>200 </a:t>
            </a:r>
            <a:r>
              <a:rPr lang="uk" sz="1100">
                <a:latin typeface="Calibri"/>
              </a:rPr>
              <a:t>А-час/кг. У ЛДС з </a:t>
            </a:r>
            <a:r>
              <a:rPr lang="uk" sz="1100" u="sng">
                <a:latin typeface="Calibri"/>
              </a:rPr>
              <a:t>розробленими катодами</a:t>
            </a:r>
            <a:r>
              <a:rPr lang="uk" sz="1100">
                <a:latin typeface="Calibri"/>
              </a:rPr>
              <a:t> на основі нанокомпозиту БіОг/АІгОз ємність С зростає в наслідок циклювання на малих струмах від 300 А-час/кг до </a:t>
            </a:r>
            <a:r>
              <a:rPr lang="uk" sz="1100" b="1" u="sng">
                <a:latin typeface="Calibri"/>
              </a:rPr>
              <a:t>750</a:t>
            </a:r>
            <a:r>
              <a:rPr lang="uk" sz="1100" b="1">
                <a:latin typeface="Calibri"/>
              </a:rPr>
              <a:t> </a:t>
            </a:r>
            <a:r>
              <a:rPr lang="uk" sz="1100">
                <a:latin typeface="Calibri"/>
              </a:rPr>
              <a:t>А-час/кг після 3-го циклу.</a:t>
            </a:r>
          </a:p>
          <a:p>
            <a:pPr indent="0" algn="ctr">
              <a:lnSpc>
                <a:spcPct val="105000"/>
              </a:lnSpc>
            </a:pPr>
            <a:r>
              <a:rPr lang="uk" sz="1500" b="1">
                <a:solidFill>
                  <a:srgbClr val="062062"/>
                </a:solidFill>
                <a:latin typeface="Calibri"/>
              </a:rPr>
              <a:t>Новий пористий неорганічний тепло-звуко-ізоляційний, жаростійкий матеріал для ізоляції каркасних конструкцій, трубопроводів, будівель та військової техніки</a:t>
            </a:r>
          </a:p>
        </p:txBody>
      </p:sp>
      <p:sp>
        <p:nvSpPr>
          <p:cNvPr id="8" name="Прямокутник 7"/>
          <p:cNvSpPr/>
          <p:nvPr/>
        </p:nvSpPr>
        <p:spPr>
          <a:xfrm>
            <a:off x="3694176" y="5282184"/>
            <a:ext cx="3340608" cy="147828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124000"/>
              </a:lnSpc>
            </a:pPr>
            <a:r>
              <a:rPr lang="uk" sz="1100">
                <a:latin typeface="Calibri"/>
              </a:rPr>
              <a:t>Питома маса - 53-89 кг/м</a:t>
            </a:r>
            <a:r>
              <a:rPr lang="uk" sz="1100" baseline="30000">
                <a:latin typeface="Calibri"/>
              </a:rPr>
              <a:t>3</a:t>
            </a:r>
          </a:p>
          <a:p>
            <a:pPr indent="-165100">
              <a:lnSpc>
                <a:spcPct val="124000"/>
              </a:lnSpc>
            </a:pPr>
            <a:r>
              <a:rPr lang="uk" sz="1100">
                <a:latin typeface="Calibri"/>
              </a:rPr>
              <a:t>Питома теплопровідність - 0,33-0,46 Вт/(м)-К Коефіцієнт звукопоглинання для частот: 50 Гц - 0,81...0,70; 1000 Гц - 0,90...0,82.</a:t>
            </a:r>
          </a:p>
          <a:p>
            <a:pPr indent="317500">
              <a:lnSpc>
                <a:spcPct val="124000"/>
              </a:lnSpc>
            </a:pPr>
            <a:r>
              <a:rPr lang="uk" sz="1100">
                <a:latin typeface="Calibri"/>
              </a:rPr>
              <a:t>Границі міцності під тиском - 0,10-0,41 МПа</a:t>
            </a:r>
          </a:p>
        </p:txBody>
      </p:sp>
      <p:sp>
        <p:nvSpPr>
          <p:cNvPr id="10" name="Прямокутник 9"/>
          <p:cNvSpPr/>
          <p:nvPr/>
        </p:nvSpPr>
        <p:spPr>
          <a:xfrm>
            <a:off x="2508504" y="7269480"/>
            <a:ext cx="4529328" cy="17068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uk" sz="1500" b="1">
                <a:solidFill>
                  <a:srgbClr val="062062"/>
                </a:solidFill>
                <a:latin typeface="Calibri"/>
              </a:rPr>
              <a:t>Високопористі керамічні фільтри</a:t>
            </a:r>
          </a:p>
        </p:txBody>
      </p:sp>
      <p:sp>
        <p:nvSpPr>
          <p:cNvPr id="11" name="Прямокутник 10"/>
          <p:cNvSpPr/>
          <p:nvPr/>
        </p:nvSpPr>
        <p:spPr>
          <a:xfrm>
            <a:off x="3075432" y="7440168"/>
            <a:ext cx="3962400" cy="247802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119000"/>
              </a:lnSpc>
            </a:pPr>
            <a:r>
              <a:rPr lang="uk" sz="1100">
                <a:latin typeface="Calibri"/>
              </a:rPr>
              <a:t>Висока питома поверхня </a:t>
            </a:r>
            <a:r>
              <a:rPr lang="en-US" sz="1100">
                <a:latin typeface="Calibri"/>
              </a:rPr>
              <a:t>S</a:t>
            </a:r>
            <a:r>
              <a:rPr lang="en-US" sz="1100" baseline="-25000">
                <a:latin typeface="Calibri"/>
              </a:rPr>
              <a:t>nMT</a:t>
            </a:r>
            <a:r>
              <a:rPr lang="en-US" sz="1100">
                <a:latin typeface="Calibri"/>
              </a:rPr>
              <a:t>, </a:t>
            </a:r>
            <a:r>
              <a:rPr lang="uk" sz="1100">
                <a:latin typeface="Calibri"/>
              </a:rPr>
              <a:t>висока теплостійкість, вогнетривкість,, корозійна стійкість</a:t>
            </a:r>
          </a:p>
          <a:p>
            <a:pPr indent="0">
              <a:lnSpc>
                <a:spcPct val="119000"/>
              </a:lnSpc>
            </a:pPr>
            <a:r>
              <a:rPr lang="uk" sz="1100">
                <a:latin typeface="Calibri"/>
              </a:rPr>
              <a:t>Пористість 60...80%;</a:t>
            </a:r>
          </a:p>
          <a:p>
            <a:pPr indent="0">
              <a:lnSpc>
                <a:spcPct val="119000"/>
              </a:lnSpc>
            </a:pPr>
            <a:r>
              <a:rPr lang="uk" sz="1100">
                <a:latin typeface="Calibri"/>
              </a:rPr>
              <a:t>Коефіцієнт проникності 0,5-Ю"</a:t>
            </a:r>
            <a:r>
              <a:rPr lang="uk" sz="1100" baseline="30000">
                <a:latin typeface="Calibri"/>
              </a:rPr>
              <a:t>4</a:t>
            </a:r>
            <a:r>
              <a:rPr lang="uk" sz="1100">
                <a:latin typeface="Calibri"/>
              </a:rPr>
              <a:t>...1-Ю’</a:t>
            </a:r>
            <a:r>
              <a:rPr lang="uk" sz="1100" baseline="30000">
                <a:latin typeface="Calibri"/>
              </a:rPr>
              <a:t>12</a:t>
            </a:r>
            <a:r>
              <a:rPr lang="uk" sz="1100">
                <a:latin typeface="Calibri"/>
              </a:rPr>
              <a:t>м </a:t>
            </a:r>
            <a:r>
              <a:rPr lang="uk" sz="1100" baseline="30000">
                <a:latin typeface="Calibri"/>
              </a:rPr>
              <a:t>2</a:t>
            </a:r>
            <a:r>
              <a:rPr lang="uk" sz="1100">
                <a:latin typeface="Calibri"/>
              </a:rPr>
              <a:t>;</a:t>
            </a:r>
          </a:p>
          <a:p>
            <a:pPr indent="0">
              <a:lnSpc>
                <a:spcPct val="119000"/>
              </a:lnSpc>
            </a:pPr>
            <a:r>
              <a:rPr lang="uk" sz="1100">
                <a:latin typeface="Calibri"/>
              </a:rPr>
              <a:t>Середній розмір </a:t>
            </a:r>
            <a:r>
              <a:rPr lang="ru" sz="1100">
                <a:latin typeface="Calibri"/>
              </a:rPr>
              <a:t>пор </a:t>
            </a:r>
            <a:r>
              <a:rPr lang="uk" sz="1100">
                <a:latin typeface="Calibri"/>
              </a:rPr>
              <a:t>20...1000 нм;</a:t>
            </a:r>
          </a:p>
          <a:p>
            <a:pPr indent="0">
              <a:lnSpc>
                <a:spcPct val="119000"/>
              </a:lnSpc>
            </a:pPr>
            <a:r>
              <a:rPr lang="uk" sz="1100">
                <a:latin typeface="Calibri"/>
              </a:rPr>
              <a:t>Границя міцності при стисненні 25...15МПа;</a:t>
            </a:r>
          </a:p>
          <a:p>
            <a:pPr indent="0">
              <a:lnSpc>
                <a:spcPct val="119000"/>
              </a:lnSpc>
            </a:pPr>
            <a:r>
              <a:rPr lang="uk" sz="1100">
                <a:latin typeface="Calibri"/>
              </a:rPr>
              <a:t>Робочі температури 1200...1300 °С;</a:t>
            </a:r>
          </a:p>
          <a:p>
            <a:pPr indent="0">
              <a:lnSpc>
                <a:spcPct val="119000"/>
              </a:lnSpc>
            </a:pPr>
            <a:r>
              <a:rPr lang="uk" sz="1100">
                <a:latin typeface="Calibri"/>
              </a:rPr>
              <a:t>Максимальний розмір виробів 100...150мм.</a:t>
            </a:r>
          </a:p>
          <a:p>
            <a:pPr indent="0">
              <a:lnSpc>
                <a:spcPct val="119000"/>
              </a:lnSpc>
            </a:pPr>
            <a:r>
              <a:rPr lang="uk" sz="1100" b="1" i="1">
                <a:latin typeface="Calibri"/>
              </a:rPr>
              <a:t>Застосування:</a:t>
            </a:r>
            <a:r>
              <a:rPr lang="uk" sz="1100">
                <a:latin typeface="Calibri"/>
              </a:rPr>
              <a:t> фільтри для очищення гарячих, агресивних газів і рідин, гомогенізаторів потоків газу, носіїв каталізаторів, полум'ягасників в металургійної, хімічної, автотранспортної та харчової промисловості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5976" y="1490472"/>
            <a:ext cx="4197096" cy="111556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136" y="1499616"/>
            <a:ext cx="2057400" cy="110642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3336" y="4578096"/>
            <a:ext cx="1414272" cy="95097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95728" y="4578096"/>
            <a:ext cx="1405128" cy="95097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80688" y="4578096"/>
            <a:ext cx="1429512" cy="95097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74792" y="4578096"/>
            <a:ext cx="1395984" cy="95097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7136" y="6059424"/>
            <a:ext cx="2782824" cy="9906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3232" y="8168640"/>
            <a:ext cx="2362200" cy="110337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358896" y="8080248"/>
            <a:ext cx="1658112" cy="127406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370576" y="8055864"/>
            <a:ext cx="1725168" cy="1328928"/>
          </a:xfrm>
          <a:prstGeom prst="rect">
            <a:avLst/>
          </a:prstGeom>
        </p:spPr>
      </p:pic>
      <p:sp>
        <p:nvSpPr>
          <p:cNvPr id="13" name="Прямокутник 12"/>
          <p:cNvSpPr/>
          <p:nvPr/>
        </p:nvSpPr>
        <p:spPr>
          <a:xfrm>
            <a:off x="701040" y="594360"/>
            <a:ext cx="6327648" cy="89306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190500" algn="just">
              <a:lnSpc>
                <a:spcPct val="108000"/>
              </a:lnSpc>
            </a:pPr>
            <a:r>
              <a:rPr lang="uk" sz="1100" b="1">
                <a:solidFill>
                  <a:srgbClr val="48044A"/>
                </a:solidFill>
                <a:latin typeface="Calibri"/>
              </a:rPr>
              <a:t>Технології швидкого прототипування </a:t>
            </a:r>
            <a:r>
              <a:rPr lang="uk" sz="1100">
                <a:latin typeface="Calibri"/>
              </a:rPr>
              <a:t>(пошарове формування тривимірних об'єктів за їх комп'ютерними З</a:t>
            </a:r>
            <a:r>
              <a:rPr lang="en-US" sz="1100">
                <a:latin typeface="Calibri"/>
              </a:rPr>
              <a:t>-D </a:t>
            </a:r>
            <a:r>
              <a:rPr lang="uk" sz="1100">
                <a:latin typeface="Calibri"/>
              </a:rPr>
              <a:t>моделями) для: скорочення тривалості технічної підготовки виробництва нової продукції в 2-4 рази; зниження собівартості продукції, особливо в 2-3 рази; значне підвищення гнучкості виробництва; підвищення конкурентоспроможності виробництва; наскрізне використання комп'ютерних технологій, інтеграція с системами </a:t>
            </a:r>
            <a:r>
              <a:rPr lang="ru" sz="1100">
                <a:solidFill>
                  <a:srgbClr val="062062"/>
                </a:solidFill>
                <a:latin typeface="Calibri"/>
              </a:rPr>
              <a:t>САПР.</a:t>
            </a:r>
          </a:p>
        </p:txBody>
      </p:sp>
      <p:sp>
        <p:nvSpPr>
          <p:cNvPr id="14" name="Прямокутник 13"/>
          <p:cNvSpPr/>
          <p:nvPr/>
        </p:nvSpPr>
        <p:spPr>
          <a:xfrm>
            <a:off x="704088" y="2694432"/>
            <a:ext cx="6333744" cy="17434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125000"/>
              </a:lnSpc>
              <a:spcBef>
                <a:spcPts val="350"/>
              </a:spcBef>
            </a:pPr>
            <a:r>
              <a:rPr lang="uk" sz="1100" b="1">
                <a:solidFill>
                  <a:srgbClr val="062062"/>
                </a:solidFill>
                <a:latin typeface="Calibri"/>
              </a:rPr>
              <a:t>Технології нанесення зміцнюючих та відновлюваних покриттів газотермічними методами</a:t>
            </a:r>
          </a:p>
          <a:p>
            <a:pPr indent="381000" algn="just">
              <a:lnSpc>
                <a:spcPct val="108000"/>
              </a:lnSpc>
              <a:spcAft>
                <a:spcPts val="140"/>
              </a:spcAft>
            </a:pPr>
            <a:r>
              <a:rPr lang="uk" sz="1100">
                <a:latin typeface="Calibri"/>
              </a:rPr>
              <a:t>Використання газотермічних методів нанесення покриттів (плазмовий, газополуменевий, металізація, порошкова </a:t>
            </a:r>
            <a:r>
              <a:rPr lang="ru" sz="1100">
                <a:latin typeface="Calibri"/>
              </a:rPr>
              <a:t>наплавка </a:t>
            </a:r>
            <a:r>
              <a:rPr lang="uk" sz="1100">
                <a:latin typeface="Calibri"/>
              </a:rPr>
              <a:t>та ін.) багатофункціонального призначення дозволяє відновити зношені поверхні і надати їм експлуатаційні властивості, які у 3...10 разів перевищують початкові.</a:t>
            </a:r>
          </a:p>
          <a:p>
            <a:pPr indent="330200" algn="just">
              <a:lnSpc>
                <a:spcPct val="107000"/>
              </a:lnSpc>
            </a:pPr>
            <a:r>
              <a:rPr lang="uk" sz="1100">
                <a:latin typeface="Calibri"/>
              </a:rPr>
              <a:t>Нанесення зміцнюючих, зносостійких, корозійностійких та ін. покриттів при виготовленні деталей машин та механізмів зменшує їх матеріалоємність, подовжує їх роботу без ремонту та у цілому підвищує техніко-економічні показники застосування цих деталей.</a:t>
            </a:r>
          </a:p>
        </p:txBody>
      </p:sp>
      <p:sp>
        <p:nvSpPr>
          <p:cNvPr id="15" name="Прямокутник 14"/>
          <p:cNvSpPr/>
          <p:nvPr/>
        </p:nvSpPr>
        <p:spPr>
          <a:xfrm>
            <a:off x="914400" y="5529072"/>
            <a:ext cx="1136904" cy="12496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850">
                <a:latin typeface="Arial"/>
              </a:rPr>
              <a:t>СОПЛА ТА КОРПУСИ</a:t>
            </a:r>
          </a:p>
        </p:txBody>
      </p:sp>
      <p:sp>
        <p:nvSpPr>
          <p:cNvPr id="16" name="Прямокутник 15"/>
          <p:cNvSpPr/>
          <p:nvPr/>
        </p:nvSpPr>
        <p:spPr>
          <a:xfrm>
            <a:off x="1203960" y="5687568"/>
            <a:ext cx="377952" cy="11887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850">
                <a:latin typeface="Arial"/>
              </a:rPr>
              <a:t>РАКЕТ</a:t>
            </a:r>
          </a:p>
        </p:txBody>
      </p:sp>
      <p:sp>
        <p:nvSpPr>
          <p:cNvPr id="17" name="Прямокутник 16"/>
          <p:cNvSpPr/>
          <p:nvPr/>
        </p:nvSpPr>
        <p:spPr>
          <a:xfrm>
            <a:off x="2435352" y="5529072"/>
            <a:ext cx="960120" cy="12496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850">
                <a:latin typeface="Arial"/>
              </a:rPr>
              <a:t>ЛОПАТКИ ТУРБІН</a:t>
            </a:r>
          </a:p>
        </p:txBody>
      </p:sp>
      <p:sp>
        <p:nvSpPr>
          <p:cNvPr id="18" name="Прямокутник 17"/>
          <p:cNvSpPr/>
          <p:nvPr/>
        </p:nvSpPr>
        <p:spPr>
          <a:xfrm>
            <a:off x="4014216" y="5529072"/>
            <a:ext cx="1069848" cy="27736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r">
              <a:lnSpc>
                <a:spcPct val="123000"/>
              </a:lnSpc>
            </a:pPr>
            <a:r>
              <a:rPr lang="uk" sz="850">
                <a:latin typeface="Arial"/>
              </a:rPr>
              <a:t>ДЕТАЛІ МАШИН ТА </a:t>
            </a:r>
            <a:r>
              <a:rPr lang="en-US" sz="850">
                <a:latin typeface="Arial"/>
              </a:rPr>
              <a:t>MEXAHLMIB</a:t>
            </a:r>
          </a:p>
        </p:txBody>
      </p:sp>
      <p:sp>
        <p:nvSpPr>
          <p:cNvPr id="19" name="Прямокутник 18"/>
          <p:cNvSpPr/>
          <p:nvPr/>
        </p:nvSpPr>
        <p:spPr>
          <a:xfrm>
            <a:off x="5733288" y="5529072"/>
            <a:ext cx="1109472" cy="29870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140"/>
              </a:spcAft>
            </a:pPr>
            <a:r>
              <a:rPr lang="uk" sz="850">
                <a:latin typeface="Arial"/>
              </a:rPr>
              <a:t>МОСТИ ТАМОРСЬКІ</a:t>
            </a:r>
          </a:p>
          <a:p>
            <a:pPr indent="139700"/>
            <a:r>
              <a:rPr lang="uk" sz="850">
                <a:latin typeface="Arial"/>
              </a:rPr>
              <a:t>КОНСТРУКЦІЇ</a:t>
            </a:r>
          </a:p>
        </p:txBody>
      </p:sp>
      <p:sp>
        <p:nvSpPr>
          <p:cNvPr id="20" name="Прямокутник 19"/>
          <p:cNvSpPr/>
          <p:nvPr/>
        </p:nvSpPr>
        <p:spPr>
          <a:xfrm>
            <a:off x="713232" y="5867400"/>
            <a:ext cx="3102864" cy="1828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48044A"/>
                </a:solidFill>
                <a:latin typeface="Calibri"/>
              </a:rPr>
              <a:t>Нові високоефективні та екологічно</a:t>
            </a:r>
          </a:p>
        </p:txBody>
      </p:sp>
      <p:sp>
        <p:nvSpPr>
          <p:cNvPr id="21" name="Прямокутник 20"/>
          <p:cNvSpPr/>
          <p:nvPr/>
        </p:nvSpPr>
        <p:spPr>
          <a:xfrm>
            <a:off x="3928872" y="5867400"/>
            <a:ext cx="2264664" cy="15544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48044A"/>
                </a:solidFill>
                <a:latin typeface="Calibri"/>
              </a:rPr>
              <a:t>чисті технології нанесення</a:t>
            </a:r>
          </a:p>
        </p:txBody>
      </p:sp>
      <p:sp>
        <p:nvSpPr>
          <p:cNvPr id="22" name="Прямокутник 21"/>
          <p:cNvSpPr/>
          <p:nvPr/>
        </p:nvSpPr>
        <p:spPr>
          <a:xfrm>
            <a:off x="6312408" y="5897880"/>
            <a:ext cx="725424" cy="12496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48044A"/>
                </a:solidFill>
                <a:latin typeface="Calibri"/>
              </a:rPr>
              <a:t>захисних</a:t>
            </a:r>
          </a:p>
        </p:txBody>
      </p:sp>
      <p:sp>
        <p:nvSpPr>
          <p:cNvPr id="23" name="Прямокутник 22"/>
          <p:cNvSpPr/>
          <p:nvPr/>
        </p:nvSpPr>
        <p:spPr>
          <a:xfrm>
            <a:off x="3581400" y="6086856"/>
            <a:ext cx="3456432" cy="111556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just">
              <a:lnSpc>
                <a:spcPct val="108000"/>
              </a:lnSpc>
            </a:pPr>
            <a:r>
              <a:rPr lang="uk" sz="1100" b="1">
                <a:solidFill>
                  <a:srgbClr val="48044A"/>
                </a:solidFill>
                <a:latin typeface="Calibri"/>
              </a:rPr>
              <a:t>покриттів </a:t>
            </a:r>
            <a:r>
              <a:rPr lang="uk" sz="1100">
                <a:latin typeface="Calibri"/>
              </a:rPr>
              <a:t>на основі карбідів, нітридів перехідних металів </a:t>
            </a:r>
            <a:r>
              <a:rPr lang="en-US" sz="1100">
                <a:latin typeface="Calibri"/>
              </a:rPr>
              <a:t>IV-VI </a:t>
            </a:r>
            <a:r>
              <a:rPr lang="uk" sz="1100">
                <a:latin typeface="Calibri"/>
              </a:rPr>
              <a:t>груп, інтерметалідів за участю </a:t>
            </a:r>
            <a:r>
              <a:rPr lang="en-US" sz="1100">
                <a:latin typeface="Calibri"/>
              </a:rPr>
              <a:t>Al-Ni-Ti </a:t>
            </a:r>
            <a:r>
              <a:rPr lang="uk" sz="1100">
                <a:latin typeface="Calibri"/>
              </a:rPr>
              <a:t>на поверхню сталей, твердих сплавів, титану, нікелю, цирконію, ніюбію та їх сплавів, що дозволяє підвищити експлуатаційні характеристики робочої поверхні деталей машин та інструменту:</a:t>
            </a:r>
          </a:p>
        </p:txBody>
      </p:sp>
      <p:sp>
        <p:nvSpPr>
          <p:cNvPr id="24" name="Прямокутник 23"/>
          <p:cNvSpPr/>
          <p:nvPr/>
        </p:nvSpPr>
        <p:spPr>
          <a:xfrm>
            <a:off x="743712" y="7220712"/>
            <a:ext cx="6284976" cy="16764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>
                <a:latin typeface="Calibri"/>
              </a:rPr>
              <a:t>мікротвердість </a:t>
            </a:r>
            <a:r>
              <a:rPr lang="en-US" sz="1100" i="1">
                <a:latin typeface="Calibri"/>
              </a:rPr>
              <a:t>HV</a:t>
            </a:r>
            <a:r>
              <a:rPr lang="en-US" sz="1100">
                <a:latin typeface="Calibri"/>
              </a:rPr>
              <a:t> </a:t>
            </a:r>
            <a:r>
              <a:rPr lang="uk" sz="1100">
                <a:latin typeface="Calibri"/>
              </a:rPr>
              <a:t>до 20...40 ГПа; зносостійкість в 1,5...25 разів; корозійну стійкість в</a:t>
            </a:r>
          </a:p>
        </p:txBody>
      </p:sp>
      <p:sp>
        <p:nvSpPr>
          <p:cNvPr id="25" name="Прямокутник 24"/>
          <p:cNvSpPr/>
          <p:nvPr/>
        </p:nvSpPr>
        <p:spPr>
          <a:xfrm>
            <a:off x="707136" y="7412736"/>
            <a:ext cx="2566416" cy="16154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>
                <a:latin typeface="Calibri"/>
              </a:rPr>
              <a:t>агресивних середовищах в 2...20 разів.</a:t>
            </a:r>
          </a:p>
        </p:txBody>
      </p:sp>
      <p:sp>
        <p:nvSpPr>
          <p:cNvPr id="26" name="Прямокутник 25"/>
          <p:cNvSpPr/>
          <p:nvPr/>
        </p:nvSpPr>
        <p:spPr>
          <a:xfrm>
            <a:off x="1036320" y="7659624"/>
            <a:ext cx="5885688" cy="188976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062062"/>
                </a:solidFill>
                <a:latin typeface="Calibri"/>
              </a:rPr>
              <a:t>Технології виготовлення з жаро-, зносостійких економно легованих сталей,</a:t>
            </a:r>
          </a:p>
        </p:txBody>
      </p:sp>
      <p:sp>
        <p:nvSpPr>
          <p:cNvPr id="27" name="Прямокутник 26"/>
          <p:cNvSpPr/>
          <p:nvPr/>
        </p:nvSpPr>
        <p:spPr>
          <a:xfrm>
            <a:off x="960120" y="7879080"/>
            <a:ext cx="5812536" cy="17983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 b="1">
                <a:solidFill>
                  <a:srgbClr val="062062"/>
                </a:solidFill>
                <a:latin typeface="Calibri"/>
              </a:rPr>
              <a:t>чавунів виробів для теплоенергетичного обладнання та військової техніки</a:t>
            </a:r>
          </a:p>
        </p:txBody>
      </p:sp>
      <p:sp>
        <p:nvSpPr>
          <p:cNvPr id="28" name="Прямокутник 27"/>
          <p:cNvSpPr/>
          <p:nvPr/>
        </p:nvSpPr>
        <p:spPr>
          <a:xfrm>
            <a:off x="746760" y="9403080"/>
            <a:ext cx="2218944" cy="14630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>
                <a:latin typeface="Calibri"/>
              </a:rPr>
              <a:t>Наконечник пальника: 0 - 26 </a:t>
            </a:r>
            <a:r>
              <a:rPr lang="ru" sz="1100">
                <a:latin typeface="Calibri"/>
              </a:rPr>
              <a:t>и </a:t>
            </a:r>
            <a:r>
              <a:rPr lang="uk" sz="1100">
                <a:latin typeface="Calibri"/>
              </a:rPr>
              <a:t>35</a:t>
            </a:r>
          </a:p>
        </p:txBody>
      </p:sp>
      <p:sp>
        <p:nvSpPr>
          <p:cNvPr id="29" name="Прямокутник 28"/>
          <p:cNvSpPr/>
          <p:nvPr/>
        </p:nvSpPr>
        <p:spPr>
          <a:xfrm>
            <a:off x="3130296" y="9403080"/>
            <a:ext cx="2115312" cy="16764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>
                <a:latin typeface="Calibri"/>
              </a:rPr>
              <a:t>Насадка для пальників: 0 - 300;</a:t>
            </a:r>
          </a:p>
        </p:txBody>
      </p:sp>
      <p:sp>
        <p:nvSpPr>
          <p:cNvPr id="30" name="Прямокутник 29"/>
          <p:cNvSpPr/>
          <p:nvPr/>
        </p:nvSpPr>
        <p:spPr>
          <a:xfrm>
            <a:off x="5419344" y="9592056"/>
            <a:ext cx="1569720" cy="158496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>
                <a:latin typeface="Calibri"/>
              </a:rPr>
              <a:t>Блок насадок пальників</a:t>
            </a:r>
          </a:p>
        </p:txBody>
      </p:sp>
      <p:sp>
        <p:nvSpPr>
          <p:cNvPr id="31" name="Прямокутник 30"/>
          <p:cNvSpPr/>
          <p:nvPr/>
        </p:nvSpPr>
        <p:spPr>
          <a:xfrm>
            <a:off x="798576" y="9598152"/>
            <a:ext cx="2106168" cy="158496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>
                <a:latin typeface="Calibri"/>
              </a:rPr>
              <a:t>мм; довжина - 220 мм; товщина</a:t>
            </a:r>
          </a:p>
        </p:txBody>
      </p:sp>
      <p:sp>
        <p:nvSpPr>
          <p:cNvPr id="32" name="Прямокутник 31"/>
          <p:cNvSpPr/>
          <p:nvPr/>
        </p:nvSpPr>
        <p:spPr>
          <a:xfrm>
            <a:off x="3218688" y="9598152"/>
            <a:ext cx="1932432" cy="15544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>
                <a:latin typeface="Calibri"/>
              </a:rPr>
              <a:t>600; 930 мм; висота - 600 мм;</a:t>
            </a:r>
          </a:p>
        </p:txBody>
      </p:sp>
      <p:sp>
        <p:nvSpPr>
          <p:cNvPr id="33" name="Прямокутник 32"/>
          <p:cNvSpPr/>
          <p:nvPr/>
        </p:nvSpPr>
        <p:spPr>
          <a:xfrm>
            <a:off x="832104" y="9784080"/>
            <a:ext cx="2054352" cy="15544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>
                <a:latin typeface="Calibri"/>
              </a:rPr>
              <a:t>стінки - 5 мм; маса - 0,6 </a:t>
            </a:r>
            <a:r>
              <a:rPr lang="ru" sz="1100">
                <a:latin typeface="Calibri"/>
              </a:rPr>
              <a:t>и </a:t>
            </a:r>
            <a:r>
              <a:rPr lang="uk" sz="1100">
                <a:latin typeface="Calibri"/>
              </a:rPr>
              <a:t>0,9 кг</a:t>
            </a:r>
          </a:p>
        </p:txBody>
      </p:sp>
      <p:sp>
        <p:nvSpPr>
          <p:cNvPr id="34" name="Прямокутник 33"/>
          <p:cNvSpPr/>
          <p:nvPr/>
        </p:nvSpPr>
        <p:spPr>
          <a:xfrm>
            <a:off x="3288792" y="9784080"/>
            <a:ext cx="1789176" cy="158496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>
                <a:latin typeface="Calibri"/>
              </a:rPr>
              <a:t>товщина стінки -15...20 мм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1616" y="1444752"/>
            <a:ext cx="3681984" cy="245973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4768" y="6160008"/>
            <a:ext cx="3368040" cy="3925824"/>
          </a:xfrm>
          <a:prstGeom prst="rect">
            <a:avLst/>
          </a:prstGeom>
        </p:spPr>
      </p:pic>
      <p:sp>
        <p:nvSpPr>
          <p:cNvPr id="4" name="Прямокутник 3"/>
          <p:cNvSpPr/>
          <p:nvPr/>
        </p:nvSpPr>
        <p:spPr>
          <a:xfrm>
            <a:off x="1304544" y="579120"/>
            <a:ext cx="5577840" cy="7040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105000"/>
              </a:lnSpc>
            </a:pPr>
            <a:r>
              <a:rPr lang="uk" sz="1500" b="1">
                <a:solidFill>
                  <a:srgbClr val="062062"/>
                </a:solidFill>
                <a:latin typeface="Calibri"/>
              </a:rPr>
              <a:t>Технології компактування, тонування та обробки бурштину, та обробка напівдорогоцінного каміння. Контроль якості та безпечності ювелірної продукції</a:t>
            </a:r>
          </a:p>
        </p:txBody>
      </p:sp>
      <p:sp>
        <p:nvSpPr>
          <p:cNvPr id="5" name="Прямокутник 4"/>
          <p:cNvSpPr/>
          <p:nvPr/>
        </p:nvSpPr>
        <p:spPr>
          <a:xfrm>
            <a:off x="1158240" y="4084320"/>
            <a:ext cx="5876544" cy="139598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381000" algn="just">
              <a:lnSpc>
                <a:spcPct val="118000"/>
              </a:lnSpc>
            </a:pPr>
            <a:r>
              <a:rPr lang="uk" sz="1100">
                <a:latin typeface="Calibri"/>
              </a:rPr>
              <a:t>Пропонується розробити технологію компактування дрібних частинок з бурштину, а також відходів ювелірного виробництва, у крупні блоки (діаметром 50-70 мм і товщиною 50-70 мм), які в подальшому можуть ефективно використовуватись для виготовлення ювелірних прикрас з бурштину та дорогоцінних металів. Серед них намиста, браслети, кулони, брошки, сережки, персні, підвіски, кольє і т.д. Кожен виріб може бути неповторним за рахунок унікального кольору бурштину, що може змінюватись в процесі компактування.</a:t>
            </a:r>
          </a:p>
        </p:txBody>
      </p:sp>
      <p:sp>
        <p:nvSpPr>
          <p:cNvPr id="6" name="Прямокутник 5"/>
          <p:cNvSpPr/>
          <p:nvPr/>
        </p:nvSpPr>
        <p:spPr>
          <a:xfrm>
            <a:off x="2770632" y="5657088"/>
            <a:ext cx="2657856" cy="20726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uk" sz="1500" b="1">
                <a:solidFill>
                  <a:srgbClr val="48044A"/>
                </a:solidFill>
                <a:latin typeface="Calibri"/>
              </a:rPr>
              <a:t>Виготовлення монокристалів:</a:t>
            </a:r>
          </a:p>
        </p:txBody>
      </p:sp>
      <p:sp>
        <p:nvSpPr>
          <p:cNvPr id="7" name="Прямокутник 6"/>
          <p:cNvSpPr/>
          <p:nvPr/>
        </p:nvSpPr>
        <p:spPr>
          <a:xfrm>
            <a:off x="3316224" y="6041136"/>
            <a:ext cx="265176" cy="13106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100">
                <a:latin typeface="Arial"/>
              </a:rPr>
              <a:t>А-А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32" y="3008376"/>
            <a:ext cx="6306312" cy="97536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6528" y="4273296"/>
            <a:ext cx="2980944" cy="591921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50080" y="4681728"/>
            <a:ext cx="2499360" cy="213969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47032" y="7147560"/>
            <a:ext cx="2496312" cy="92049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43400" y="8183880"/>
            <a:ext cx="2724912" cy="2017776"/>
          </a:xfrm>
          <a:prstGeom prst="rect">
            <a:avLst/>
          </a:prstGeom>
        </p:spPr>
      </p:pic>
      <p:sp>
        <p:nvSpPr>
          <p:cNvPr id="7" name="Прямокутник 6"/>
          <p:cNvSpPr/>
          <p:nvPr/>
        </p:nvSpPr>
        <p:spPr>
          <a:xfrm>
            <a:off x="1167384" y="588264"/>
            <a:ext cx="3499104" cy="4480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234256" indent="-254000"/>
            <a:r>
              <a:rPr lang="uk" sz="1500" b="1">
                <a:solidFill>
                  <a:srgbClr val="0604D0"/>
                </a:solidFill>
                <a:latin typeface="Calibri"/>
              </a:rPr>
              <a:t>3.</a:t>
            </a:r>
            <a:r>
              <a:rPr lang="uk" sz="1500" b="1">
                <a:latin typeface="Calibri"/>
              </a:rPr>
              <a:t> </a:t>
            </a:r>
            <a:r>
              <a:rPr lang="uk" sz="1500" b="1">
                <a:solidFill>
                  <a:srgbClr val="0604D0"/>
                </a:solidFill>
                <a:latin typeface="Calibri"/>
              </a:rPr>
              <a:t>ОРГАНІЗОВУЄМО та ПРОВОДИМО контроль якості продукції</a:t>
            </a:r>
          </a:p>
        </p:txBody>
      </p:sp>
      <p:sp>
        <p:nvSpPr>
          <p:cNvPr id="8" name="Прямокутник 7"/>
          <p:cNvSpPr/>
          <p:nvPr/>
        </p:nvSpPr>
        <p:spPr>
          <a:xfrm>
            <a:off x="707136" y="1252728"/>
            <a:ext cx="5830824" cy="43586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190500">
              <a:lnSpc>
                <a:spcPct val="146000"/>
              </a:lnSpc>
            </a:pPr>
            <a:r>
              <a:rPr lang="uk" sz="1100" b="1">
                <a:latin typeface="Calibri"/>
              </a:rPr>
              <a:t>Виявляємо дефекти литва, обробки тиском, термічної обробки, зварних з'єднань:</a:t>
            </a:r>
          </a:p>
        </p:txBody>
      </p:sp>
      <p:sp>
        <p:nvSpPr>
          <p:cNvPr id="9" name="Прямокутник 8"/>
          <p:cNvSpPr/>
          <p:nvPr/>
        </p:nvSpPr>
        <p:spPr>
          <a:xfrm>
            <a:off x="707136" y="1868424"/>
            <a:ext cx="6321552" cy="1027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482600">
              <a:lnSpc>
                <a:spcPct val="123000"/>
              </a:lnSpc>
            </a:pPr>
            <a:r>
              <a:rPr lang="uk" sz="1100">
                <a:latin typeface="Calibri"/>
              </a:rPr>
              <a:t>дефекти суцільності (раковини, усадну пухкість, тріщини, розшарування, пори, волосовими, не провари, ін.);</a:t>
            </a:r>
          </a:p>
          <a:p>
            <a:pPr indent="368300">
              <a:lnSpc>
                <a:spcPct val="123000"/>
              </a:lnSpc>
            </a:pPr>
            <a:r>
              <a:rPr lang="uk" sz="1100">
                <a:latin typeface="Calibri"/>
              </a:rPr>
              <a:t>металеві та неметалеві включення;</a:t>
            </a:r>
          </a:p>
          <a:p>
            <a:pPr indent="368300">
              <a:lnSpc>
                <a:spcPct val="123000"/>
              </a:lnSpc>
            </a:pPr>
            <a:r>
              <a:rPr lang="uk" sz="1100">
                <a:latin typeface="Calibri"/>
              </a:rPr>
              <a:t>відхилення розмірів (довжини, ширини, висоти, діаметру, товщини стінки, різностінність, а також товщини покриття і глибини поверхневого шару (загартованого, зневуглецьованого, ін.).</a:t>
            </a:r>
          </a:p>
        </p:txBody>
      </p:sp>
      <p:sp>
        <p:nvSpPr>
          <p:cNvPr id="10" name="Прямокутник 9"/>
          <p:cNvSpPr/>
          <p:nvPr/>
        </p:nvSpPr>
        <p:spPr>
          <a:xfrm>
            <a:off x="707136" y="4029456"/>
            <a:ext cx="685800" cy="17678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200">
                <a:latin typeface="Times New Roman"/>
              </a:rPr>
              <a:t>порістість</a:t>
            </a:r>
          </a:p>
        </p:txBody>
      </p:sp>
      <p:sp>
        <p:nvSpPr>
          <p:cNvPr id="11" name="Прямокутник 10"/>
          <p:cNvSpPr/>
          <p:nvPr/>
        </p:nvSpPr>
        <p:spPr>
          <a:xfrm>
            <a:off x="3346704" y="4035552"/>
            <a:ext cx="774192" cy="14020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200">
                <a:latin typeface="Times New Roman"/>
              </a:rPr>
              <a:t>Включення</a:t>
            </a:r>
          </a:p>
        </p:txBody>
      </p:sp>
      <p:sp>
        <p:nvSpPr>
          <p:cNvPr id="12" name="Прямокутник 11"/>
          <p:cNvSpPr/>
          <p:nvPr/>
        </p:nvSpPr>
        <p:spPr>
          <a:xfrm>
            <a:off x="5846064" y="4029456"/>
            <a:ext cx="902208" cy="35356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/>
            <a:r>
              <a:rPr lang="uk" sz="1200">
                <a:latin typeface="Times New Roman"/>
              </a:rPr>
              <a:t>Тріщини у зварному шві</a:t>
            </a:r>
          </a:p>
        </p:txBody>
      </p:sp>
      <p:sp>
        <p:nvSpPr>
          <p:cNvPr id="13" name="Прямокутник 12"/>
          <p:cNvSpPr/>
          <p:nvPr/>
        </p:nvSpPr>
        <p:spPr>
          <a:xfrm>
            <a:off x="1673352" y="4029456"/>
            <a:ext cx="1091184" cy="17678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uk" sz="1200">
                <a:latin typeface="Times New Roman"/>
              </a:rPr>
              <a:t>Усадна пухкість</a:t>
            </a:r>
          </a:p>
        </p:txBody>
      </p:sp>
      <p:sp>
        <p:nvSpPr>
          <p:cNvPr id="14" name="Прямокутник 13"/>
          <p:cNvSpPr/>
          <p:nvPr/>
        </p:nvSpPr>
        <p:spPr>
          <a:xfrm>
            <a:off x="4660392" y="4029456"/>
            <a:ext cx="847344" cy="61569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93000"/>
              </a:lnSpc>
            </a:pPr>
            <a:r>
              <a:rPr lang="uk" sz="1100">
                <a:latin typeface="Calibri"/>
              </a:rPr>
              <a:t>Газові пори та включення</a:t>
            </a:r>
          </a:p>
          <a:p>
            <a:pPr indent="0" algn="ctr">
              <a:lnSpc>
                <a:spcPct val="93000"/>
              </a:lnSpc>
            </a:pPr>
            <a:r>
              <a:rPr lang="uk" sz="1100">
                <a:latin typeface="Calibri"/>
              </a:rPr>
              <a:t>у зварному шві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2341</Words>
  <Application>Microsoft Office PowerPoint</Application>
  <PresentationFormat>Довільний</PresentationFormat>
  <Paragraphs>269</Paragraphs>
  <Slides>17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</vt:i4>
      </vt:variant>
    </vt:vector>
  </HeadingPairs>
  <TitlesOfParts>
    <vt:vector size="22" baseType="lpstr">
      <vt:lpstr>Arial</vt:lpstr>
      <vt:lpstr>Calibri</vt:lpstr>
      <vt:lpstr>Segoe UI</vt:lpstr>
      <vt:lpstr>Times New Roman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cp:lastModifiedBy>m_fox</cp:lastModifiedBy>
  <cp:revision>2</cp:revision>
  <dcterms:modified xsi:type="dcterms:W3CDTF">2022-07-11T11:52:29Z</dcterms:modified>
</cp:coreProperties>
</file>